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Roboto"/>
      <p:regular r:id="rId33"/>
      <p:bold r:id="rId34"/>
      <p:italic r:id="rId35"/>
      <p:boldItalic r:id="rId36"/>
    </p:embeddedFont>
    <p:embeddedFont>
      <p:font typeface="Lato"/>
      <p:regular r:id="rId37"/>
      <p:bold r:id="rId38"/>
      <p:italic r:id="rId39"/>
      <p:boldItalic r:id="rId40"/>
    </p:embeddedFont>
    <p:embeddedFont>
      <p:font typeface="Raleway Thin"/>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29ED00-590F-42F3-91E9-E01BEC3366CC}">
  <a:tblStyle styleId="{8F29ED00-590F-42F3-91E9-E01BEC3366C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FD25A7A-499B-4C3F-8DEA-82AF5C69605E}"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42" Type="http://schemas.openxmlformats.org/officeDocument/2006/relationships/font" Target="fonts/RalewayThin-bold.fntdata"/><Relationship Id="rId41" Type="http://schemas.openxmlformats.org/officeDocument/2006/relationships/font" Target="fonts/RalewayThin-regular.fntdata"/><Relationship Id="rId22" Type="http://schemas.openxmlformats.org/officeDocument/2006/relationships/slide" Target="slides/slide16.xml"/><Relationship Id="rId44" Type="http://schemas.openxmlformats.org/officeDocument/2006/relationships/font" Target="fonts/RalewayThin-boldItalic.fntdata"/><Relationship Id="rId21" Type="http://schemas.openxmlformats.org/officeDocument/2006/relationships/slide" Target="slides/slide15.xml"/><Relationship Id="rId43" Type="http://schemas.openxmlformats.org/officeDocument/2006/relationships/font" Target="fonts/RalewayThin-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gif>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9712fce9ae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9712fce9ae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4ecc00bd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4ecc00bd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4aada90a7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4aada90a7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4a906c0bc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4a906c0bc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rPr>
              <a:t>PLC-to-device communication (simple request/reply)</a:t>
            </a:r>
            <a:endParaRPr sz="16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4aada90a7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4aada90a7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rPr>
              <a:t>PLC-to-device communication (simple request/reply)</a:t>
            </a:r>
            <a:endParaRPr sz="16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70e3440d5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70e3440d5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Raleway"/>
              <a:ea typeface="Raleway"/>
              <a:cs typeface="Raleway"/>
              <a:sym typeface="Raleway"/>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4aada90a7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4aada90a7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a:ea typeface="Raleway"/>
                <a:cs typeface="Raleway"/>
                <a:sym typeface="Raleway"/>
              </a:rPr>
              <a:t>Mapping control logic BACnet object properties // Leverages dual-homed devices (IT/OT boundary systems) as pivot points</a:t>
            </a:r>
            <a:endParaRPr sz="1600">
              <a:solidFill>
                <a:schemeClr val="dk1"/>
              </a:solidFill>
              <a:latin typeface="Raleway"/>
              <a:ea typeface="Raleway"/>
              <a:cs typeface="Raleway"/>
              <a:sym typeface="Raleway"/>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4aada90a7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4aada90a7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a:ea typeface="Raleway"/>
                <a:cs typeface="Raleway"/>
                <a:sym typeface="Raleway"/>
              </a:rPr>
              <a:t>MODBUS WRITE_MULTIPLE_REGISTERS // DNP3 DIRECT_OPERATE // BACnet WriteProperty</a:t>
            </a:r>
            <a:endParaRPr sz="1600">
              <a:solidFill>
                <a:schemeClr val="dk1"/>
              </a:solidFill>
              <a:latin typeface="Raleway"/>
              <a:ea typeface="Raleway"/>
              <a:cs typeface="Raleway"/>
              <a:sym typeface="Raleway"/>
            </a:endParaRPr>
          </a:p>
          <a:p>
            <a:pPr indent="0" lvl="0" marL="0" rtl="0" algn="l">
              <a:spcBef>
                <a:spcPts val="0"/>
              </a:spcBef>
              <a:spcAft>
                <a:spcPts val="0"/>
              </a:spcAft>
              <a:buNone/>
            </a:pPr>
            <a:r>
              <a:rPr lang="en" sz="1600">
                <a:solidFill>
                  <a:schemeClr val="dk1"/>
                </a:solidFill>
                <a:latin typeface="Raleway"/>
                <a:ea typeface="Raleway"/>
                <a:cs typeface="Raleway"/>
                <a:sym typeface="Raleway"/>
              </a:rPr>
              <a:t>Detect PLC mode changes to PROGRAM</a:t>
            </a:r>
            <a:endParaRPr sz="1600">
              <a:solidFill>
                <a:schemeClr val="dk1"/>
              </a:solidFill>
              <a:latin typeface="Raleway"/>
              <a:ea typeface="Raleway"/>
              <a:cs typeface="Raleway"/>
              <a:sym typeface="Raleway"/>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454f085fc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454f085fc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551c6268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551c6268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51c62689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551c62689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712fce9ae_1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712fce9ae_1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3b185b6d2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3b185b6d2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52949a2e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52949a2e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194980be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5194980be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5194980b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5194980b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t/>
            </a:r>
            <a:endParaRPr sz="1200">
              <a:solidFill>
                <a:schemeClr val="dk1"/>
              </a:solidFill>
              <a:latin typeface="Raleway"/>
              <a:ea typeface="Raleway"/>
              <a:cs typeface="Raleway"/>
              <a:sym typeface="Raleway"/>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488e2a4f0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488e2a4f0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sz="1200">
                <a:solidFill>
                  <a:schemeClr val="dk1"/>
                </a:solidFill>
                <a:latin typeface="Raleway"/>
                <a:ea typeface="Raleway"/>
                <a:cs typeface="Raleway"/>
                <a:sym typeface="Raleway"/>
              </a:rPr>
              <a:t>physical processes (e.g., factory machines, power grids, water treatment)</a:t>
            </a:r>
            <a:endParaRPr sz="1200">
              <a:solidFill>
                <a:schemeClr val="dk1"/>
              </a:solidFill>
              <a:latin typeface="Raleway"/>
              <a:ea typeface="Raleway"/>
              <a:cs typeface="Raleway"/>
              <a:sym typeface="Raleway"/>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8.jpg"/><Relationship Id="rId4" Type="http://schemas.openxmlformats.org/officeDocument/2006/relationships/image" Target="../media/image7.png"/><Relationship Id="rId5" Type="http://schemas.openxmlformats.org/officeDocument/2006/relationships/hyperlink" Target="https://unsplash.com/@davidleveque?utm_content=creditCopyText&amp;utm_medium=referral&amp;utm_source=unsplash" TargetMode="External"/><Relationship Id="rId6" Type="http://schemas.openxmlformats.org/officeDocument/2006/relationships/hyperlink" Target="https://unsplash.com/photos/gray-power-line-under-blue-sky-kWbWJ1rFvwk?utm_content=creditCopyText&amp;utm_medium=referral&amp;utm_source=unsplash"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7.png"/><Relationship Id="rId5" Type="http://schemas.openxmlformats.org/officeDocument/2006/relationships/hyperlink" Target="https://unsplash.com/@davidleveque?utm_content=creditCopyText&amp;utm_medium=referral&amp;utm_source=unsplash" TargetMode="External"/><Relationship Id="rId6" Type="http://schemas.openxmlformats.org/officeDocument/2006/relationships/hyperlink" Target="https://unsplash.com/photos/gray-power-line-under-blue-sky-kWbWJ1rFvwk?utm_content=creditCopyText&amp;utm_medium=referral&amp;utm_source=unsplash"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hyperlink" Target="https://unsplash.com/@federi?utm_content=creditCopyText&amp;utm_medium=referral&amp;utm_source=unsplash" TargetMode="External"/><Relationship Id="rId5" Type="http://schemas.openxmlformats.org/officeDocument/2006/relationships/hyperlink" Target="https://unsplash.com/photos/white-smoke-coming-out-from-factory-RjewO7Oqcv8?utm_content=creditCopyText&amp;utm_medium=referral&amp;utm_source=unsplash"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unsplash.com/@federi?utm_content=creditCopyText&amp;utm_medium=referral&amp;utm_source=unsplash" TargetMode="External"/><Relationship Id="rId5" Type="http://schemas.openxmlformats.org/officeDocument/2006/relationships/hyperlink" Target="https://unsplash.com/photos/white-smoke-coming-out-from-factory-RjewO7Oqcv8?utm_content=creditCopyText&amp;utm_medium=referral&amp;utm_source=unsplash"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hyperlink" Target="https://unsplash.com/@mcktrts?utm_content=creditCopyText&amp;utm_medium=referral&amp;utm_source=unsplash" TargetMode="External"/><Relationship Id="rId5" Type="http://schemas.openxmlformats.org/officeDocument/2006/relationships/hyperlink" Target="https://unsplash.com/photos/sea-waves-crashing-on-shore-under-white-clouds-x6WQeNYJC1w?utm_content=creditCopyText&amp;utm_medium=referral&amp;utm_source=unsplash"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4.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1" name="Shape 71"/>
        <p:cNvGrpSpPr/>
        <p:nvPr/>
      </p:nvGrpSpPr>
      <p:grpSpPr>
        <a:xfrm>
          <a:off x="0" y="0"/>
          <a:ext cx="0" cy="0"/>
          <a:chOff x="0" y="0"/>
          <a:chExt cx="0" cy="0"/>
        </a:xfrm>
      </p:grpSpPr>
      <p:sp>
        <p:nvSpPr>
          <p:cNvPr id="72" name="Google Shape;72;p13"/>
          <p:cNvSpPr txBox="1"/>
          <p:nvPr>
            <p:ph type="title"/>
          </p:nvPr>
        </p:nvSpPr>
        <p:spPr>
          <a:xfrm>
            <a:off x="402525" y="1539150"/>
            <a:ext cx="8296800" cy="180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FF00"/>
                </a:solidFill>
              </a:rPr>
              <a:t>Dissecting Volt Typhoon for Detection Engineering</a:t>
            </a:r>
            <a:endParaRPr sz="4500">
              <a:solidFill>
                <a:srgbClr val="FFFF00"/>
              </a:solidFill>
            </a:endParaRPr>
          </a:p>
        </p:txBody>
      </p:sp>
      <p:sp>
        <p:nvSpPr>
          <p:cNvPr id="73" name="Google Shape;73;p13"/>
          <p:cNvSpPr txBox="1"/>
          <p:nvPr>
            <p:ph idx="4294967295" type="subTitle"/>
          </p:nvPr>
        </p:nvSpPr>
        <p:spPr>
          <a:xfrm>
            <a:off x="3651975" y="3540200"/>
            <a:ext cx="5069700" cy="939900"/>
          </a:xfrm>
          <a:prstGeom prst="rect">
            <a:avLst/>
          </a:prstGeom>
        </p:spPr>
        <p:txBody>
          <a:bodyPr anchorCtr="0" anchor="t" bIns="91425" lIns="91425" spcFirstLastPara="1" rIns="91425" wrap="square" tIns="91425">
            <a:noAutofit/>
          </a:bodyPr>
          <a:lstStyle/>
          <a:p>
            <a:pPr indent="457200" lvl="0" marL="3200400" rtl="0" algn="l">
              <a:spcBef>
                <a:spcPts val="0"/>
              </a:spcBef>
              <a:spcAft>
                <a:spcPts val="1600"/>
              </a:spcAft>
              <a:buNone/>
            </a:pPr>
            <a:r>
              <a:rPr lang="en" sz="2400">
                <a:solidFill>
                  <a:srgbClr val="FFFF00"/>
                </a:solidFill>
              </a:rPr>
              <a:t>Kai Iyer</a:t>
            </a:r>
            <a:endParaRPr b="1" sz="240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6" name="Shape 126"/>
        <p:cNvGrpSpPr/>
        <p:nvPr/>
      </p:nvGrpSpPr>
      <p:grpSpPr>
        <a:xfrm>
          <a:off x="0" y="0"/>
          <a:ext cx="0" cy="0"/>
          <a:chOff x="0" y="0"/>
          <a:chExt cx="0" cy="0"/>
        </a:xfrm>
      </p:grpSpPr>
      <p:sp>
        <p:nvSpPr>
          <p:cNvPr id="127" name="Google Shape;127;p22"/>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FFFF00"/>
                </a:solidFill>
              </a:rPr>
              <a:t>Understanding OT/ICS Environment</a:t>
            </a:r>
            <a:endParaRPr sz="2000">
              <a:solidFill>
                <a:srgbClr val="FFFF00"/>
              </a:solidFill>
            </a:endParaRPr>
          </a:p>
          <a:p>
            <a:pPr indent="0" lvl="0" marL="0" rtl="0" algn="l">
              <a:spcBef>
                <a:spcPts val="0"/>
              </a:spcBef>
              <a:spcAft>
                <a:spcPts val="0"/>
              </a:spcAft>
              <a:buClr>
                <a:schemeClr val="dk2"/>
              </a:buClr>
              <a:buSzPts val="1100"/>
              <a:buFont typeface="Arial"/>
              <a:buNone/>
            </a:pPr>
            <a:r>
              <a:t/>
            </a:r>
            <a:endParaRPr sz="2000">
              <a:solidFill>
                <a:srgbClr val="FFFF00"/>
              </a:solidFill>
            </a:endParaRPr>
          </a:p>
          <a:p>
            <a:pPr indent="0" lvl="0" marL="0" rtl="0" algn="l">
              <a:spcBef>
                <a:spcPts val="0"/>
              </a:spcBef>
              <a:spcAft>
                <a:spcPts val="0"/>
              </a:spcAft>
              <a:buNone/>
            </a:pPr>
            <a:r>
              <a:t/>
            </a:r>
            <a:endParaRPr sz="2000">
              <a:solidFill>
                <a:srgbClr val="FFFF00"/>
              </a:solidFill>
            </a:endParaRPr>
          </a:p>
        </p:txBody>
      </p:sp>
      <p:sp>
        <p:nvSpPr>
          <p:cNvPr id="128" name="Google Shape;128;p22"/>
          <p:cNvSpPr txBox="1"/>
          <p:nvPr/>
        </p:nvSpPr>
        <p:spPr>
          <a:xfrm>
            <a:off x="182350" y="1743725"/>
            <a:ext cx="3000000" cy="1513800"/>
          </a:xfrm>
          <a:prstGeom prst="rect">
            <a:avLst/>
          </a:prstGeom>
          <a:noFill/>
          <a:ln>
            <a:noFill/>
          </a:ln>
        </p:spPr>
        <p:txBody>
          <a:bodyPr anchorCtr="0" anchor="ctr" bIns="91425" lIns="91425" spcFirstLastPara="1" rIns="91425" wrap="square" tIns="91425">
            <a:noAutofit/>
          </a:bodyPr>
          <a:lstStyle/>
          <a:p>
            <a:pPr indent="0" lvl="0" marL="0" rtl="0" algn="l">
              <a:lnSpc>
                <a:spcPct val="178593"/>
              </a:lnSpc>
              <a:spcBef>
                <a:spcPts val="1400"/>
              </a:spcBef>
              <a:spcAft>
                <a:spcPts val="1000"/>
              </a:spcAft>
              <a:buNone/>
            </a:pPr>
            <a:r>
              <a:t/>
            </a:r>
            <a:endParaRPr b="1" sz="1200">
              <a:solidFill>
                <a:srgbClr val="C7E1FF"/>
              </a:solidFill>
              <a:highlight>
                <a:srgbClr val="202324"/>
              </a:highlight>
              <a:latin typeface="Roboto"/>
              <a:ea typeface="Roboto"/>
              <a:cs typeface="Roboto"/>
              <a:sym typeface="Roboto"/>
            </a:endParaRPr>
          </a:p>
        </p:txBody>
      </p:sp>
      <p:graphicFrame>
        <p:nvGraphicFramePr>
          <p:cNvPr id="129" name="Google Shape;129;p22"/>
          <p:cNvGraphicFramePr/>
          <p:nvPr/>
        </p:nvGraphicFramePr>
        <p:xfrm>
          <a:off x="578250" y="1156175"/>
          <a:ext cx="3000000" cy="3000000"/>
        </p:xfrm>
        <a:graphic>
          <a:graphicData uri="http://schemas.openxmlformats.org/drawingml/2006/table">
            <a:tbl>
              <a:tblPr>
                <a:solidFill>
                  <a:srgbClr val="202324"/>
                </a:solidFill>
                <a:tableStyleId>{DFD25A7A-499B-4C3F-8DEA-82AF5C69605E}</a:tableStyleId>
              </a:tblPr>
              <a:tblGrid>
                <a:gridCol w="1058725"/>
                <a:gridCol w="3640675"/>
                <a:gridCol w="3271300"/>
              </a:tblGrid>
              <a:tr h="192825">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Category</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OT/ICS Systems</a:t>
                      </a:r>
                      <a:endParaRPr b="1" sz="12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solidFill>
                            <a:srgbClr val="FFFF00"/>
                          </a:solidFill>
                          <a:highlight>
                            <a:srgbClr val="202324"/>
                          </a:highlight>
                          <a:latin typeface="Raleway"/>
                          <a:ea typeface="Raleway"/>
                          <a:cs typeface="Raleway"/>
                          <a:sym typeface="Raleway"/>
                        </a:rPr>
                        <a:t>IT Systems</a:t>
                      </a:r>
                      <a:endParaRPr b="1" sz="12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Availability</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Zero downtime tolerated (outages = physical/financial disasters)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Rebooting, patching, and maintenance windows are routine</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Traffic Patterns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Deterministic (predictable, time-synchronized traffic for control loops)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Highly variable (bursty, user-driven traffic like web browsing)</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System Lifespan</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Legacy OS/firmware (Windows XP, proprietary systems, no patches)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Regular updates (automated patches, modern OS support)</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Protocols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Industrial protocols (MODBUS, DNP3, BACnet) – designed for real-time control</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Standard IT protocols (HTTPS, DNS, SMTP) – designed for data exchange</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310675">
                <a:tc>
                  <a:txBody>
                    <a:bodyPr/>
                    <a:lstStyle/>
                    <a:p>
                      <a:pPr indent="0" lvl="0" marL="0" rtl="0" algn="l">
                        <a:spcBef>
                          <a:spcPts val="0"/>
                        </a:spcBef>
                        <a:spcAft>
                          <a:spcPts val="0"/>
                        </a:spcAft>
                        <a:buNone/>
                      </a:pPr>
                      <a:r>
                        <a:rPr b="1" lang="en" sz="1200">
                          <a:solidFill>
                            <a:srgbClr val="FFFF00"/>
                          </a:solidFill>
                          <a:highlight>
                            <a:srgbClr val="202324"/>
                          </a:highlight>
                          <a:latin typeface="Raleway"/>
                          <a:ea typeface="Raleway"/>
                          <a:cs typeface="Raleway"/>
                          <a:sym typeface="Raleway"/>
                        </a:rPr>
                        <a:t>Security Focus</a:t>
                      </a:r>
                      <a:endParaRPr b="1" sz="1200">
                        <a:solidFill>
                          <a:srgbClr val="FFFF00"/>
                        </a:solidFill>
                        <a:highlight>
                          <a:srgbClr val="202324"/>
                        </a:highlight>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Availability + </a:t>
                      </a:r>
                      <a:r>
                        <a:rPr lang="en" sz="1000">
                          <a:solidFill>
                            <a:srgbClr val="FFFF00"/>
                          </a:solidFill>
                          <a:highlight>
                            <a:srgbClr val="202324"/>
                          </a:highlight>
                          <a:latin typeface="Raleway"/>
                          <a:ea typeface="Raleway"/>
                          <a:cs typeface="Raleway"/>
                          <a:sym typeface="Raleway"/>
                        </a:rPr>
                        <a:t>Safety (prevent physical harm)</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00"/>
                          </a:solidFill>
                          <a:highlight>
                            <a:srgbClr val="202324"/>
                          </a:highlight>
                          <a:latin typeface="Raleway"/>
                          <a:ea typeface="Raleway"/>
                          <a:cs typeface="Raleway"/>
                          <a:sym typeface="Raleway"/>
                        </a:rPr>
                        <a:t>Confidentiality + Integrity (protect data, prevent breaches)</a:t>
                      </a:r>
                      <a:endParaRPr sz="1000">
                        <a:solidFill>
                          <a:srgbClr val="FFFF00"/>
                        </a:solidFill>
                        <a:highlight>
                          <a:srgbClr val="202324"/>
                        </a:highlight>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3" name="Shape 133"/>
        <p:cNvGrpSpPr/>
        <p:nvPr/>
      </p:nvGrpSpPr>
      <p:grpSpPr>
        <a:xfrm>
          <a:off x="0" y="0"/>
          <a:ext cx="0" cy="0"/>
          <a:chOff x="0" y="0"/>
          <a:chExt cx="0" cy="0"/>
        </a:xfrm>
      </p:grpSpPr>
      <p:pic>
        <p:nvPicPr>
          <p:cNvPr id="134" name="Google Shape;134;p23"/>
          <p:cNvPicPr preferRelativeResize="0"/>
          <p:nvPr/>
        </p:nvPicPr>
        <p:blipFill>
          <a:blip r:embed="rId3">
            <a:alphaModFix/>
          </a:blip>
          <a:stretch>
            <a:fillRect/>
          </a:stretch>
        </p:blipFill>
        <p:spPr>
          <a:xfrm>
            <a:off x="6400897" y="0"/>
            <a:ext cx="2743104" cy="5143501"/>
          </a:xfrm>
          <a:prstGeom prst="rect">
            <a:avLst/>
          </a:prstGeom>
          <a:noFill/>
          <a:ln>
            <a:noFill/>
          </a:ln>
        </p:spPr>
      </p:pic>
      <p:pic>
        <p:nvPicPr>
          <p:cNvPr id="135" name="Google Shape;135;p23"/>
          <p:cNvPicPr preferRelativeResize="0"/>
          <p:nvPr/>
        </p:nvPicPr>
        <p:blipFill>
          <a:blip r:embed="rId4">
            <a:alphaModFix/>
          </a:blip>
          <a:stretch>
            <a:fillRect/>
          </a:stretch>
        </p:blipFill>
        <p:spPr>
          <a:xfrm>
            <a:off x="6221400" y="0"/>
            <a:ext cx="2922601" cy="5143501"/>
          </a:xfrm>
          <a:prstGeom prst="rect">
            <a:avLst/>
          </a:prstGeom>
          <a:noFill/>
          <a:ln>
            <a:noFill/>
          </a:ln>
        </p:spPr>
      </p:pic>
      <p:sp>
        <p:nvSpPr>
          <p:cNvPr id="136" name="Google Shape;136;p23"/>
          <p:cNvSpPr txBox="1"/>
          <p:nvPr/>
        </p:nvSpPr>
        <p:spPr>
          <a:xfrm>
            <a:off x="6580950" y="4716900"/>
            <a:ext cx="22035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David Levêque</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6">
                  <a:extLst>
                    <a:ext uri="{A12FA001-AC4F-418D-AE19-62706E023703}">
                      <ahyp:hlinkClr val="tx"/>
                    </a:ext>
                  </a:extLst>
                </a:hlinkClick>
              </a:rPr>
              <a:t>Unsplash</a:t>
            </a:r>
            <a:endParaRPr sz="1200">
              <a:solidFill>
                <a:srgbClr val="FFFF00"/>
              </a:solidFill>
              <a:latin typeface="Raleway Thin"/>
              <a:ea typeface="Raleway Thin"/>
              <a:cs typeface="Raleway Thin"/>
              <a:sym typeface="Raleway Thin"/>
            </a:endParaRPr>
          </a:p>
        </p:txBody>
      </p:sp>
      <p:sp>
        <p:nvSpPr>
          <p:cNvPr id="137" name="Google Shape;137;p23"/>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
        <p:nvSpPr>
          <p:cNvPr id="138" name="Google Shape;138;p23"/>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highlight>
                  <a:srgbClr val="202324"/>
                </a:highlight>
              </a:rPr>
              <a:t>1</a:t>
            </a:r>
            <a:r>
              <a:rPr lang="en" sz="1200">
                <a:solidFill>
                  <a:srgbClr val="FFFF00"/>
                </a:solidFill>
              </a:rPr>
              <a:t>. DNP3 (Distributed Network Protocol)</a:t>
            </a:r>
            <a:endParaRPr sz="1200">
              <a:solidFill>
                <a:srgbClr val="FFFF00"/>
              </a:solidFill>
            </a:endParaRPr>
          </a:p>
          <a:p>
            <a:pPr indent="-292100" lvl="0" marL="457200" rtl="0" algn="l">
              <a:lnSpc>
                <a:spcPct val="115000"/>
              </a:lnSpc>
              <a:spcBef>
                <a:spcPts val="1000"/>
              </a:spcBef>
              <a:spcAft>
                <a:spcPts val="0"/>
              </a:spcAft>
              <a:buClr>
                <a:srgbClr val="FFFF00"/>
              </a:buClr>
              <a:buSzPts val="1000"/>
              <a:buChar char="❏"/>
            </a:pPr>
            <a:r>
              <a:rPr lang="en" sz="1000">
                <a:solidFill>
                  <a:srgbClr val="FFFF00"/>
                </a:solidFill>
              </a:rPr>
              <a:t>Purpose</a:t>
            </a:r>
            <a:r>
              <a:rPr b="0" lang="en" sz="1000">
                <a:solidFill>
                  <a:srgbClr val="FFFF00"/>
                </a:solidFill>
              </a:rPr>
              <a:t>: Secure SCADA communication (master-outstation architecture) in Electric power systems and water utilities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Supports </a:t>
            </a:r>
            <a:r>
              <a:rPr lang="en" sz="1000">
                <a:solidFill>
                  <a:srgbClr val="FFFF00"/>
                </a:solidFill>
              </a:rPr>
              <a:t>unsolicited responses</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Functions: Read, Write, Freeze</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Alert on Function Code 7 (Freeze) outside maintenance windows</a:t>
            </a:r>
            <a:endParaRPr b="0" sz="1000">
              <a:solidFill>
                <a:srgbClr val="FFFF00"/>
              </a:solidFill>
            </a:endParaRPr>
          </a:p>
          <a:p>
            <a:pPr indent="-292100" lvl="1" marL="914400" rtl="0" algn="l">
              <a:lnSpc>
                <a:spcPct val="115000"/>
              </a:lnSpc>
              <a:spcBef>
                <a:spcPts val="0"/>
              </a:spcBef>
              <a:spcAft>
                <a:spcPts val="0"/>
              </a:spcAft>
              <a:buClr>
                <a:srgbClr val="FFFF00"/>
              </a:buClr>
              <a:buSzPts val="1000"/>
              <a:buChar char="❏"/>
            </a:pPr>
            <a:r>
              <a:rPr b="0" lang="en" sz="1000">
                <a:solidFill>
                  <a:srgbClr val="FFFF00"/>
                </a:solidFill>
              </a:rPr>
              <a:t>Monitor for </a:t>
            </a:r>
            <a:r>
              <a:rPr lang="en" sz="1000">
                <a:solidFill>
                  <a:srgbClr val="FFFF00"/>
                </a:solidFill>
              </a:rPr>
              <a:t>outstation-originated requests</a:t>
            </a:r>
            <a:r>
              <a:rPr b="0" lang="en" sz="1000">
                <a:solidFill>
                  <a:srgbClr val="FFFF00"/>
                </a:solidFill>
              </a:rPr>
              <a:t> (sign of reconnaissance)</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Char char="❏"/>
            </a:pPr>
            <a:r>
              <a:rPr lang="en" sz="1000">
                <a:solidFill>
                  <a:srgbClr val="FFFF00"/>
                </a:solidFill>
              </a:rPr>
              <a:t>Ethernet Note</a:t>
            </a:r>
            <a:r>
              <a:rPr b="0" lang="en" sz="1000">
                <a:solidFill>
                  <a:srgbClr val="FFFF00"/>
                </a:solidFill>
              </a:rPr>
              <a:t>: Runs over TCP/IP (port 20000) but lacks native encryption</a:t>
            </a:r>
            <a:endParaRPr b="0" sz="1000">
              <a:solidFill>
                <a:srgbClr val="FFFF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2" name="Shape 142"/>
        <p:cNvGrpSpPr/>
        <p:nvPr/>
      </p:nvGrpSpPr>
      <p:grpSpPr>
        <a:xfrm>
          <a:off x="0" y="0"/>
          <a:ext cx="0" cy="0"/>
          <a:chOff x="0" y="0"/>
          <a:chExt cx="0" cy="0"/>
        </a:xfrm>
      </p:grpSpPr>
      <p:pic>
        <p:nvPicPr>
          <p:cNvPr id="143" name="Google Shape;143;p24"/>
          <p:cNvPicPr preferRelativeResize="0"/>
          <p:nvPr/>
        </p:nvPicPr>
        <p:blipFill>
          <a:blip r:embed="rId3">
            <a:alphaModFix/>
          </a:blip>
          <a:stretch>
            <a:fillRect/>
          </a:stretch>
        </p:blipFill>
        <p:spPr>
          <a:xfrm>
            <a:off x="6400897" y="0"/>
            <a:ext cx="2743104" cy="5143501"/>
          </a:xfrm>
          <a:prstGeom prst="rect">
            <a:avLst/>
          </a:prstGeom>
          <a:noFill/>
          <a:ln>
            <a:noFill/>
          </a:ln>
        </p:spPr>
      </p:pic>
      <p:pic>
        <p:nvPicPr>
          <p:cNvPr id="144" name="Google Shape;144;p24"/>
          <p:cNvPicPr preferRelativeResize="0"/>
          <p:nvPr/>
        </p:nvPicPr>
        <p:blipFill>
          <a:blip r:embed="rId4">
            <a:alphaModFix/>
          </a:blip>
          <a:stretch>
            <a:fillRect/>
          </a:stretch>
        </p:blipFill>
        <p:spPr>
          <a:xfrm>
            <a:off x="6221400" y="0"/>
            <a:ext cx="2922601" cy="5143501"/>
          </a:xfrm>
          <a:prstGeom prst="rect">
            <a:avLst/>
          </a:prstGeom>
          <a:noFill/>
          <a:ln>
            <a:noFill/>
          </a:ln>
        </p:spPr>
      </p:pic>
      <p:sp>
        <p:nvSpPr>
          <p:cNvPr id="145" name="Google Shape;145;p24"/>
          <p:cNvSpPr txBox="1"/>
          <p:nvPr/>
        </p:nvSpPr>
        <p:spPr>
          <a:xfrm>
            <a:off x="6580950" y="4716900"/>
            <a:ext cx="22035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David Levêque</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6">
                  <a:extLst>
                    <a:ext uri="{A12FA001-AC4F-418D-AE19-62706E023703}">
                      <ahyp:hlinkClr val="tx"/>
                    </a:ext>
                  </a:extLst>
                </a:hlinkClick>
              </a:rPr>
              <a:t>Unsplash</a:t>
            </a:r>
            <a:endParaRPr sz="1200">
              <a:solidFill>
                <a:srgbClr val="FFFF00"/>
              </a:solidFill>
              <a:latin typeface="Raleway Thin"/>
              <a:ea typeface="Raleway Thin"/>
              <a:cs typeface="Raleway Thin"/>
              <a:sym typeface="Raleway Thin"/>
            </a:endParaRPr>
          </a:p>
        </p:txBody>
      </p:sp>
      <p:sp>
        <p:nvSpPr>
          <p:cNvPr id="146" name="Google Shape;146;p24"/>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latin typeface="Roboto"/>
                <a:ea typeface="Roboto"/>
                <a:cs typeface="Roboto"/>
                <a:sym typeface="Roboto"/>
              </a:rPr>
              <a:t>2. BACnet (Building Automation)</a:t>
            </a:r>
            <a:endParaRPr sz="1200">
              <a:solidFill>
                <a:srgbClr val="FFFF00"/>
              </a:solidFill>
              <a:latin typeface="Roboto"/>
              <a:ea typeface="Roboto"/>
              <a:cs typeface="Roboto"/>
              <a:sym typeface="Roboto"/>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latin typeface="Roboto"/>
                <a:ea typeface="Roboto"/>
                <a:cs typeface="Roboto"/>
                <a:sym typeface="Roboto"/>
              </a:rPr>
              <a:t>Purpose</a:t>
            </a:r>
            <a:r>
              <a:rPr b="0" lang="en" sz="1000">
                <a:solidFill>
                  <a:srgbClr val="FFFF00"/>
                </a:solidFill>
                <a:latin typeface="Roboto"/>
                <a:ea typeface="Roboto"/>
                <a:cs typeface="Roboto"/>
                <a:sym typeface="Roboto"/>
              </a:rPr>
              <a:t>: Controls HVAC, lighting, and physical access systems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Objects (e.g., AnalogValue, BinaryOutput) manipulated via ReadProperty/WriteProperty</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aleway"/>
              <a:buChar char="❏"/>
            </a:pPr>
            <a:r>
              <a:rPr b="0" lang="en" sz="1000">
                <a:solidFill>
                  <a:srgbClr val="FFFF00"/>
                </a:solidFill>
              </a:rPr>
              <a:t>Broadcast-heavy (vulnerable to spoofing)</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Flag WriteProperty to </a:t>
            </a:r>
            <a:r>
              <a:rPr lang="en" sz="1000">
                <a:solidFill>
                  <a:srgbClr val="FFFF00"/>
                </a:solidFill>
              </a:rPr>
              <a:t>critical devices</a:t>
            </a:r>
            <a:r>
              <a:rPr b="0" lang="en" sz="1000">
                <a:solidFill>
                  <a:srgbClr val="FFFF00"/>
                </a:solidFill>
              </a:rPr>
              <a:t> (e.g., temperature sensors).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Baseline normal </a:t>
            </a:r>
            <a:r>
              <a:rPr lang="en" sz="1000">
                <a:solidFill>
                  <a:srgbClr val="FFFF00"/>
                </a:solidFill>
              </a:rPr>
              <a:t>BACnet device IDs</a:t>
            </a:r>
            <a:r>
              <a:rPr b="0" lang="en" sz="1000">
                <a:solidFill>
                  <a:srgbClr val="FFFF00"/>
                </a:solidFill>
              </a:rPr>
              <a:t> (unregistered devices = rogue nodes)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Ethernet Note</a:t>
            </a:r>
            <a:r>
              <a:rPr b="0" lang="en" sz="1000">
                <a:solidFill>
                  <a:srgbClr val="FFFF00"/>
                </a:solidFill>
              </a:rPr>
              <a:t>: Uses UDP/47808 (BACnet/IP) or MS/TP (serial)</a:t>
            </a:r>
            <a:endParaRPr sz="1000">
              <a:solidFill>
                <a:srgbClr val="FFFF00"/>
              </a:solidFill>
            </a:endParaRPr>
          </a:p>
        </p:txBody>
      </p:sp>
      <p:sp>
        <p:nvSpPr>
          <p:cNvPr id="147" name="Google Shape;147;p24"/>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1" name="Shape 151"/>
        <p:cNvGrpSpPr/>
        <p:nvPr/>
      </p:nvGrpSpPr>
      <p:grpSpPr>
        <a:xfrm>
          <a:off x="0" y="0"/>
          <a:ext cx="0" cy="0"/>
          <a:chOff x="0" y="0"/>
          <a:chExt cx="0" cy="0"/>
        </a:xfrm>
      </p:grpSpPr>
      <p:sp>
        <p:nvSpPr>
          <p:cNvPr id="152" name="Google Shape;152;p25"/>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sp>
        <p:nvSpPr>
          <p:cNvPr id="153" name="Google Shape;153;p25"/>
          <p:cNvSpPr txBox="1"/>
          <p:nvPr>
            <p:ph idx="4294967295" type="title"/>
          </p:nvPr>
        </p:nvSpPr>
        <p:spPr>
          <a:xfrm>
            <a:off x="303300" y="101070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3. Modbus (Industrial Workhorse)</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Purpose</a:t>
            </a:r>
            <a:r>
              <a:rPr b="0" lang="en" sz="1000">
                <a:solidFill>
                  <a:srgbClr val="FFFF00"/>
                </a:solidFill>
              </a:rPr>
              <a:t>: Master-slave communication for sending commands and reading sensor data</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Function codes: Read Coils (1), Write Registers (6), Diagnostics (8)</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No authentication – attackers spoof </a:t>
            </a:r>
            <a:r>
              <a:rPr lang="en" sz="1000">
                <a:solidFill>
                  <a:srgbClr val="FFFF00"/>
                </a:solidFill>
              </a:rPr>
              <a:t>Unit IDs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Detect Write Multiple Registers to </a:t>
            </a:r>
            <a:r>
              <a:rPr lang="en" sz="1000">
                <a:solidFill>
                  <a:srgbClr val="FFFF00"/>
                </a:solidFill>
              </a:rPr>
              <a:t>critical PLCs</a:t>
            </a:r>
            <a:r>
              <a:rPr b="0" lang="en" sz="1000">
                <a:solidFill>
                  <a:srgbClr val="FFFF00"/>
                </a:solidFill>
              </a:rPr>
              <a:t> (e.g., valve controls)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Watch for </a:t>
            </a:r>
            <a:r>
              <a:rPr lang="en" sz="1000">
                <a:solidFill>
                  <a:srgbClr val="FFFF00"/>
                </a:solidFill>
              </a:rPr>
              <a:t>unusual polling rates</a:t>
            </a:r>
            <a:r>
              <a:rPr b="0" lang="en" sz="1000">
                <a:solidFill>
                  <a:srgbClr val="FFFF00"/>
                </a:solidFill>
              </a:rPr>
              <a:t> (DoS or mapping attempts)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Ethernet Note</a:t>
            </a:r>
            <a:r>
              <a:rPr b="0" lang="en" sz="1000">
                <a:solidFill>
                  <a:srgbClr val="FFFF00"/>
                </a:solidFill>
              </a:rPr>
              <a:t>: Modbus/TCP uses port 502; plaintext protocol.</a:t>
            </a:r>
            <a:endParaRPr sz="1000">
              <a:solidFill>
                <a:srgbClr val="FFFF00"/>
              </a:solidFill>
            </a:endParaRPr>
          </a:p>
        </p:txBody>
      </p:sp>
      <p:pic>
        <p:nvPicPr>
          <p:cNvPr id="154" name="Google Shape;154;p25"/>
          <p:cNvPicPr preferRelativeResize="0"/>
          <p:nvPr/>
        </p:nvPicPr>
        <p:blipFill>
          <a:blip r:embed="rId3">
            <a:alphaModFix/>
          </a:blip>
          <a:stretch>
            <a:fillRect/>
          </a:stretch>
        </p:blipFill>
        <p:spPr>
          <a:xfrm>
            <a:off x="6250778" y="0"/>
            <a:ext cx="2893219" cy="5143501"/>
          </a:xfrm>
          <a:prstGeom prst="rect">
            <a:avLst/>
          </a:prstGeom>
          <a:noFill/>
          <a:ln>
            <a:noFill/>
          </a:ln>
        </p:spPr>
      </p:pic>
      <p:sp>
        <p:nvSpPr>
          <p:cNvPr id="155" name="Google Shape;155;p25"/>
          <p:cNvSpPr txBox="1"/>
          <p:nvPr/>
        </p:nvSpPr>
        <p:spPr>
          <a:xfrm>
            <a:off x="6643338" y="4745725"/>
            <a:ext cx="2108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Patrick Federi</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9" name="Shape 159"/>
        <p:cNvGrpSpPr/>
        <p:nvPr/>
      </p:nvGrpSpPr>
      <p:grpSpPr>
        <a:xfrm>
          <a:off x="0" y="0"/>
          <a:ext cx="0" cy="0"/>
          <a:chOff x="0" y="0"/>
          <a:chExt cx="0" cy="0"/>
        </a:xfrm>
      </p:grpSpPr>
      <p:sp>
        <p:nvSpPr>
          <p:cNvPr id="160" name="Google Shape;160;p26"/>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pic>
        <p:nvPicPr>
          <p:cNvPr id="161" name="Google Shape;161;p26"/>
          <p:cNvPicPr preferRelativeResize="0"/>
          <p:nvPr/>
        </p:nvPicPr>
        <p:blipFill>
          <a:blip r:embed="rId3">
            <a:alphaModFix/>
          </a:blip>
          <a:stretch>
            <a:fillRect/>
          </a:stretch>
        </p:blipFill>
        <p:spPr>
          <a:xfrm>
            <a:off x="6250778" y="0"/>
            <a:ext cx="2893219" cy="5143501"/>
          </a:xfrm>
          <a:prstGeom prst="rect">
            <a:avLst/>
          </a:prstGeom>
          <a:noFill/>
          <a:ln>
            <a:noFill/>
          </a:ln>
        </p:spPr>
      </p:pic>
      <p:sp>
        <p:nvSpPr>
          <p:cNvPr id="162" name="Google Shape;162;p26"/>
          <p:cNvSpPr txBox="1"/>
          <p:nvPr/>
        </p:nvSpPr>
        <p:spPr>
          <a:xfrm>
            <a:off x="6643338" y="4745725"/>
            <a:ext cx="21081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Patrick Federi</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p:txBody>
      </p:sp>
      <p:sp>
        <p:nvSpPr>
          <p:cNvPr id="163" name="Google Shape;163;p26"/>
          <p:cNvSpPr txBox="1"/>
          <p:nvPr>
            <p:ph idx="4294967295" type="title"/>
          </p:nvPr>
        </p:nvSpPr>
        <p:spPr>
          <a:xfrm>
            <a:off x="303300" y="101070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4. Ethernet/IP (Industrial Ethernet)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Purpose</a:t>
            </a:r>
            <a:r>
              <a:rPr b="0" lang="en" sz="1000">
                <a:solidFill>
                  <a:srgbClr val="FFFF00"/>
                </a:solidFill>
              </a:rPr>
              <a:t>: Real-time control and communication in industrial automation</a:t>
            </a:r>
            <a:r>
              <a:rPr b="0" lang="en" sz="1000">
                <a:solidFill>
                  <a:srgbClr val="FFFF00"/>
                </a:solidFill>
              </a:rPr>
              <a:t>(CIP protocol)</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Key Features</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Encapsulates </a:t>
            </a:r>
            <a:r>
              <a:rPr lang="en" sz="1000">
                <a:solidFill>
                  <a:srgbClr val="FFFF00"/>
                </a:solidFill>
              </a:rPr>
              <a:t>CIP objects</a:t>
            </a:r>
            <a:r>
              <a:rPr b="0" lang="en" sz="1000">
                <a:solidFill>
                  <a:srgbClr val="FFFF00"/>
                </a:solidFill>
              </a:rPr>
              <a:t> (e.g., </a:t>
            </a:r>
            <a:r>
              <a:rPr b="0" lang="en" sz="1000">
                <a:solidFill>
                  <a:srgbClr val="FFFF00"/>
                </a:solidFill>
              </a:rPr>
              <a:t>Assembly, IO Connection, Parameter)</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aleway"/>
              <a:buChar char="❏"/>
            </a:pPr>
            <a:r>
              <a:rPr b="0" lang="en" sz="1000">
                <a:solidFill>
                  <a:srgbClr val="FFFF00"/>
                </a:solidFill>
              </a:rPr>
              <a:t>Implicit messaging (real-time data) vs. explicit (config changes)</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Detection Idea</a:t>
            </a:r>
            <a:r>
              <a:rPr b="0" lang="en" sz="1000">
                <a:solidFill>
                  <a:srgbClr val="FFFF00"/>
                </a:solidFill>
              </a:rPr>
              <a:t>:</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Alert on </a:t>
            </a:r>
            <a:r>
              <a:rPr lang="en" sz="1000">
                <a:solidFill>
                  <a:srgbClr val="FFFF00"/>
                </a:solidFill>
              </a:rPr>
              <a:t>new CIP Class 3 connections</a:t>
            </a:r>
            <a:r>
              <a:rPr b="0" lang="en" sz="1000">
                <a:solidFill>
                  <a:srgbClr val="FFFF00"/>
                </a:solidFill>
              </a:rPr>
              <a:t> (unauthorized devices)</a:t>
            </a:r>
            <a:endParaRPr b="0" sz="1000">
              <a:solidFill>
                <a:srgbClr val="FFFF00"/>
              </a:solidFill>
            </a:endParaRPr>
          </a:p>
          <a:p>
            <a:pPr indent="-292100" lvl="1" marL="914400" rtl="0" algn="l">
              <a:lnSpc>
                <a:spcPct val="115000"/>
              </a:lnSpc>
              <a:spcBef>
                <a:spcPts val="0"/>
              </a:spcBef>
              <a:spcAft>
                <a:spcPts val="0"/>
              </a:spcAft>
              <a:buClr>
                <a:srgbClr val="FFFF00"/>
              </a:buClr>
              <a:buSzPts val="1000"/>
              <a:buFont typeface="Roboto"/>
              <a:buChar char="❏"/>
            </a:pPr>
            <a:r>
              <a:rPr b="0" lang="en" sz="1000">
                <a:solidFill>
                  <a:srgbClr val="FFFF00"/>
                </a:solidFill>
              </a:rPr>
              <a:t>Monitor ForwardOpen requests (used for lateral movement)</a:t>
            </a:r>
            <a:br>
              <a:rPr b="0" lang="en" sz="1000">
                <a:solidFill>
                  <a:srgbClr val="FFFF00"/>
                </a:solidFill>
              </a:rPr>
            </a:b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Ports</a:t>
            </a:r>
            <a:r>
              <a:rPr b="0" lang="en" sz="1000">
                <a:solidFill>
                  <a:srgbClr val="FFFF00"/>
                </a:solidFill>
              </a:rPr>
              <a:t>: TCP/44818, UDP/2222.</a:t>
            </a:r>
            <a:endParaRPr sz="1000">
              <a:solidFill>
                <a:srgbClr val="FFFF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7" name="Shape 167"/>
        <p:cNvGrpSpPr/>
        <p:nvPr/>
      </p:nvGrpSpPr>
      <p:grpSpPr>
        <a:xfrm>
          <a:off x="0" y="0"/>
          <a:ext cx="0" cy="0"/>
          <a:chOff x="0" y="0"/>
          <a:chExt cx="0" cy="0"/>
        </a:xfrm>
      </p:grpSpPr>
      <p:sp>
        <p:nvSpPr>
          <p:cNvPr id="168" name="Google Shape;168;p27"/>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Deep Dive into OT Protocols</a:t>
            </a:r>
            <a:endParaRPr sz="2000">
              <a:solidFill>
                <a:srgbClr val="FFFF00"/>
              </a:solidFill>
            </a:endParaRPr>
          </a:p>
        </p:txBody>
      </p:sp>
      <p:graphicFrame>
        <p:nvGraphicFramePr>
          <p:cNvPr id="169" name="Google Shape;169;p27"/>
          <p:cNvGraphicFramePr/>
          <p:nvPr/>
        </p:nvGraphicFramePr>
        <p:xfrm>
          <a:off x="662863" y="1281900"/>
          <a:ext cx="3000000" cy="3000000"/>
        </p:xfrm>
        <a:graphic>
          <a:graphicData uri="http://schemas.openxmlformats.org/drawingml/2006/table">
            <a:tbl>
              <a:tblPr>
                <a:solidFill>
                  <a:srgbClr val="202324"/>
                </a:solidFill>
                <a:tableStyleId>{DFD25A7A-499B-4C3F-8DEA-82AF5C69605E}</a:tableStyleId>
              </a:tblPr>
              <a:tblGrid>
                <a:gridCol w="696650"/>
                <a:gridCol w="603825"/>
                <a:gridCol w="838425"/>
                <a:gridCol w="1232075"/>
                <a:gridCol w="1094175"/>
              </a:tblGrid>
              <a:tr h="397050">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Protocol</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Port</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Ethernet Adaptation</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Key Attack Vector</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800">
                          <a:solidFill>
                            <a:srgbClr val="FFFF00"/>
                          </a:solidFill>
                          <a:latin typeface="Raleway"/>
                          <a:ea typeface="Raleway"/>
                          <a:cs typeface="Raleway"/>
                          <a:sym typeface="Raleway"/>
                        </a:rPr>
                        <a:t>Security Implications</a:t>
                      </a:r>
                      <a:endParaRPr b="1"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DNP3</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20000</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DNP3/IP (TCP)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Freeze command abuse</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No encryption → Spoofing/MitM risks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BACnet</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47808</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BACnet/IP (UDP)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WriteProperty tampering</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Broadcast-heavy → Spoofing/DoS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Modbus</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502</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Modbus/TCP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Write_Register to PLCs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Plaintext → Replay attacks</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r h="540825">
                <a:tc>
                  <a:txBody>
                    <a:bodyPr/>
                    <a:lstStyle/>
                    <a:p>
                      <a:pPr indent="0" lvl="0" marL="0" rtl="0" algn="l">
                        <a:spcBef>
                          <a:spcPts val="0"/>
                        </a:spcBef>
                        <a:spcAft>
                          <a:spcPts val="0"/>
                        </a:spcAft>
                        <a:buNone/>
                      </a:pPr>
                      <a:r>
                        <a:rPr b="1" lang="en" sz="800">
                          <a:solidFill>
                            <a:srgbClr val="FFFF00"/>
                          </a:solidFill>
                          <a:latin typeface="Raleway"/>
                          <a:ea typeface="Raleway"/>
                          <a:cs typeface="Raleway"/>
                          <a:sym typeface="Raleway"/>
                        </a:rPr>
                        <a:t>Ethernet/IP</a:t>
                      </a:r>
                      <a:endParaRPr b="1" sz="800">
                        <a:solidFill>
                          <a:srgbClr val="FFFF00"/>
                        </a:solidFill>
                        <a:latin typeface="Raleway"/>
                        <a:ea typeface="Raleway"/>
                        <a:cs typeface="Raleway"/>
                        <a:sym typeface="Raleway"/>
                      </a:endParaRPr>
                    </a:p>
                  </a:txBody>
                  <a:tcPr marT="65325" marB="65325" marR="130650" marL="91425">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44818</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CIP over TCP</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Malicious ForwardOpen</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rgbClr val="FFFF00"/>
                          </a:solidFill>
                          <a:latin typeface="Raleway"/>
                          <a:ea typeface="Raleway"/>
                          <a:cs typeface="Raleway"/>
                          <a:sym typeface="Raleway"/>
                        </a:rPr>
                        <a:t>Implicit messaging → Blind trust</a:t>
                      </a:r>
                      <a:endParaRPr sz="800">
                        <a:solidFill>
                          <a:srgbClr val="FFFF00"/>
                        </a:solidFill>
                        <a:latin typeface="Raleway"/>
                        <a:ea typeface="Raleway"/>
                        <a:cs typeface="Raleway"/>
                        <a:sym typeface="Raleway"/>
                      </a:endParaRPr>
                    </a:p>
                  </a:txBody>
                  <a:tcPr marT="65325" marB="65325" marR="130650" marL="130650">
                    <a:lnT cap="flat" cmpd="sng" w="7625">
                      <a:solidFill>
                        <a:srgbClr val="665F54"/>
                      </a:solidFill>
                      <a:prstDash val="solid"/>
                      <a:round/>
                      <a:headEnd len="sm" w="sm" type="none"/>
                      <a:tailEnd len="sm" w="sm" type="none"/>
                    </a:lnT>
                    <a:lnB cap="flat" cmpd="sng" w="7625">
                      <a:solidFill>
                        <a:srgbClr val="665F54"/>
                      </a:solidFill>
                      <a:prstDash val="solid"/>
                      <a:round/>
                      <a:headEnd len="sm" w="sm" type="none"/>
                      <a:tailEnd len="sm" w="sm" type="none"/>
                    </a:lnB>
                  </a:tcPr>
                </a:tc>
              </a:tr>
            </a:tbl>
          </a:graphicData>
        </a:graphic>
      </p:graphicFrame>
      <p:pic>
        <p:nvPicPr>
          <p:cNvPr id="170" name="Google Shape;170;p27"/>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71" name="Google Shape;171;p27"/>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75" name="Shape 175"/>
        <p:cNvGrpSpPr/>
        <p:nvPr/>
      </p:nvGrpSpPr>
      <p:grpSpPr>
        <a:xfrm>
          <a:off x="0" y="0"/>
          <a:ext cx="0" cy="0"/>
          <a:chOff x="0" y="0"/>
          <a:chExt cx="0" cy="0"/>
        </a:xfrm>
      </p:grpSpPr>
      <p:sp>
        <p:nvSpPr>
          <p:cNvPr id="176" name="Google Shape;176;p28"/>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MITRE ATT&amp;CK: ICS Techniques</a:t>
            </a:r>
            <a:endParaRPr sz="2000">
              <a:solidFill>
                <a:srgbClr val="FFFF00"/>
              </a:solidFill>
            </a:endParaRPr>
          </a:p>
        </p:txBody>
      </p:sp>
      <p:pic>
        <p:nvPicPr>
          <p:cNvPr id="177" name="Google Shape;177;p28"/>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78" name="Google Shape;178;p28"/>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
        <p:nvSpPr>
          <p:cNvPr id="179" name="Google Shape;179;p28"/>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1. </a:t>
            </a:r>
            <a:r>
              <a:rPr lang="en" sz="1200">
                <a:solidFill>
                  <a:srgbClr val="FFFF00"/>
                </a:solidFill>
              </a:rPr>
              <a:t>Discovery </a:t>
            </a:r>
            <a:r>
              <a:rPr lang="en" sz="1200">
                <a:solidFill>
                  <a:srgbClr val="FFFF00"/>
                </a:solidFill>
              </a:rPr>
              <a:t>(</a:t>
            </a:r>
            <a:r>
              <a:rPr lang="en" sz="1200">
                <a:solidFill>
                  <a:srgbClr val="FFFF00"/>
                </a:solidFill>
              </a:rPr>
              <a:t>TA0102</a:t>
            </a:r>
            <a:r>
              <a:rPr lang="en" sz="1200">
                <a:solidFill>
                  <a:srgbClr val="FFFF00"/>
                </a:solidFill>
              </a:rPr>
              <a: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Mapping control logic via MODBUS/DNP3 registers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Bulk register reads (&gt;50 registers)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Scan water treatment PLCs to find chemical dosing controls</a:t>
            </a:r>
            <a:endParaRPr b="0" sz="1000">
              <a:solidFill>
                <a:srgbClr val="FFFF00"/>
              </a:solidFill>
            </a:endParaRPr>
          </a:p>
          <a:p>
            <a:pPr indent="0" lvl="0" marL="0" rtl="0" algn="l">
              <a:lnSpc>
                <a:spcPct val="178593"/>
              </a:lnSpc>
              <a:spcBef>
                <a:spcPts val="1400"/>
              </a:spcBef>
              <a:spcAft>
                <a:spcPts val="0"/>
              </a:spcAft>
              <a:buNone/>
            </a:pPr>
            <a:r>
              <a:rPr lang="en" sz="1200">
                <a:solidFill>
                  <a:srgbClr val="FFFF00"/>
                </a:solidFill>
              </a:rPr>
              <a:t>2. Lateral Movement (</a:t>
            </a:r>
            <a:r>
              <a:rPr lang="en" sz="1200">
                <a:solidFill>
                  <a:srgbClr val="FFFF00"/>
                </a:solidFill>
              </a:rPr>
              <a:t>TA0109</a:t>
            </a:r>
            <a:r>
              <a:rPr lang="en" sz="1200">
                <a:solidFill>
                  <a:srgbClr val="FFFF00"/>
                </a:solidFill>
              </a:rPr>
              <a:t>)</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Pivoting between protocols using</a:t>
            </a:r>
            <a:r>
              <a:rPr b="0" lang="en" sz="1000">
                <a:solidFill>
                  <a:srgbClr val="FFFF00"/>
                </a:solidFill>
              </a:rPr>
              <a:t> remote services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a:t>
            </a:r>
            <a:r>
              <a:rPr b="0" lang="en" sz="1000">
                <a:solidFill>
                  <a:srgbClr val="FFFF00"/>
                </a:solidFill>
              </a:rPr>
              <a:t>RDP/SMB connections from OT devices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Use HVAC controllers (BACnet) → Engineering WS (RDP) → Substation (DNP3)</a:t>
            </a:r>
            <a:endParaRPr b="0" sz="1000">
              <a:solidFill>
                <a:srgbClr val="FFFF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3" name="Shape 183"/>
        <p:cNvGrpSpPr/>
        <p:nvPr/>
      </p:nvGrpSpPr>
      <p:grpSpPr>
        <a:xfrm>
          <a:off x="0" y="0"/>
          <a:ext cx="0" cy="0"/>
          <a:chOff x="0" y="0"/>
          <a:chExt cx="0" cy="0"/>
        </a:xfrm>
      </p:grpSpPr>
      <p:pic>
        <p:nvPicPr>
          <p:cNvPr id="184" name="Google Shape;184;p29"/>
          <p:cNvPicPr preferRelativeResize="0"/>
          <p:nvPr/>
        </p:nvPicPr>
        <p:blipFill>
          <a:blip r:embed="rId3">
            <a:alphaModFix/>
          </a:blip>
          <a:stretch>
            <a:fillRect/>
          </a:stretch>
        </p:blipFill>
        <p:spPr>
          <a:xfrm>
            <a:off x="6237000" y="0"/>
            <a:ext cx="2906999" cy="5143501"/>
          </a:xfrm>
          <a:prstGeom prst="rect">
            <a:avLst/>
          </a:prstGeom>
          <a:noFill/>
          <a:ln>
            <a:noFill/>
          </a:ln>
        </p:spPr>
      </p:pic>
      <p:sp>
        <p:nvSpPr>
          <p:cNvPr id="185" name="Google Shape;185;p29"/>
          <p:cNvSpPr txBox="1"/>
          <p:nvPr/>
        </p:nvSpPr>
        <p:spPr>
          <a:xfrm>
            <a:off x="6662975" y="4741775"/>
            <a:ext cx="20238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900">
                <a:solidFill>
                  <a:srgbClr val="FFFF00"/>
                </a:solidFill>
                <a:latin typeface="Raleway Thin"/>
                <a:ea typeface="Raleway Thin"/>
                <a:cs typeface="Raleway Thin"/>
                <a:sym typeface="Raleway Thin"/>
              </a:rPr>
              <a:t>Photo by </a:t>
            </a:r>
            <a:r>
              <a:rPr lang="en" sz="900" u="sng">
                <a:solidFill>
                  <a:srgbClr val="FFFF00"/>
                </a:solidFill>
                <a:latin typeface="Raleway Thin"/>
                <a:ea typeface="Raleway Thin"/>
                <a:cs typeface="Raleway Thin"/>
                <a:sym typeface="Raleway Thin"/>
                <a:hlinkClick r:id="rId4">
                  <a:extLst>
                    <a:ext uri="{A12FA001-AC4F-418D-AE19-62706E023703}">
                      <ahyp:hlinkClr val="tx"/>
                    </a:ext>
                  </a:extLst>
                </a:hlinkClick>
              </a:rPr>
              <a:t>Mick Truyts</a:t>
            </a:r>
            <a:r>
              <a:rPr lang="en" sz="900">
                <a:solidFill>
                  <a:srgbClr val="FFFF00"/>
                </a:solidFill>
                <a:latin typeface="Raleway Thin"/>
                <a:ea typeface="Raleway Thin"/>
                <a:cs typeface="Raleway Thin"/>
                <a:sym typeface="Raleway Thin"/>
              </a:rPr>
              <a:t> on </a:t>
            </a:r>
            <a:r>
              <a:rPr lang="en" sz="900" u="sng">
                <a:solidFill>
                  <a:srgbClr val="FFFF00"/>
                </a:solidFill>
                <a:latin typeface="Raleway Thin"/>
                <a:ea typeface="Raleway Thin"/>
                <a:cs typeface="Raleway Thin"/>
                <a:sym typeface="Raleway Thin"/>
                <a:hlinkClick r:id="rId5">
                  <a:extLst>
                    <a:ext uri="{A12FA001-AC4F-418D-AE19-62706E023703}">
                      <ahyp:hlinkClr val="tx"/>
                    </a:ext>
                  </a:extLst>
                </a:hlinkClick>
              </a:rPr>
              <a:t>Unsplash</a:t>
            </a:r>
            <a:endParaRPr sz="900">
              <a:solidFill>
                <a:srgbClr val="FFFF00"/>
              </a:solidFill>
              <a:latin typeface="Raleway Thin"/>
              <a:ea typeface="Raleway Thin"/>
              <a:cs typeface="Raleway Thin"/>
              <a:sym typeface="Raleway Thin"/>
            </a:endParaRPr>
          </a:p>
          <a:p>
            <a:pPr indent="0" lvl="0" marL="0" rtl="0" algn="l">
              <a:spcBef>
                <a:spcPts val="0"/>
              </a:spcBef>
              <a:spcAft>
                <a:spcPts val="0"/>
              </a:spcAft>
              <a:buNone/>
            </a:pPr>
            <a:r>
              <a:t/>
            </a:r>
            <a:endParaRPr sz="900">
              <a:solidFill>
                <a:srgbClr val="FFFF00"/>
              </a:solidFill>
              <a:latin typeface="Raleway Thin"/>
              <a:ea typeface="Raleway Thin"/>
              <a:cs typeface="Raleway Thin"/>
              <a:sym typeface="Raleway Thin"/>
            </a:endParaRPr>
          </a:p>
        </p:txBody>
      </p:sp>
      <p:sp>
        <p:nvSpPr>
          <p:cNvPr id="186" name="Google Shape;186;p29"/>
          <p:cNvSpPr txBox="1"/>
          <p:nvPr>
            <p:ph idx="4294967295" type="title"/>
          </p:nvPr>
        </p:nvSpPr>
        <p:spPr>
          <a:xfrm>
            <a:off x="303300" y="1073150"/>
            <a:ext cx="5754300" cy="3122100"/>
          </a:xfrm>
          <a:prstGeom prst="rect">
            <a:avLst/>
          </a:prstGeom>
        </p:spPr>
        <p:txBody>
          <a:bodyPr anchorCtr="0" anchor="ctr" bIns="91425" lIns="91425" spcFirstLastPara="1" rIns="91425" wrap="square" tIns="91425">
            <a:noAutofit/>
          </a:bodyPr>
          <a:lstStyle/>
          <a:p>
            <a:pPr indent="0" lvl="0" marL="0" rtl="0" algn="l">
              <a:lnSpc>
                <a:spcPct val="178593"/>
              </a:lnSpc>
              <a:spcBef>
                <a:spcPts val="1400"/>
              </a:spcBef>
              <a:spcAft>
                <a:spcPts val="0"/>
              </a:spcAft>
              <a:buNone/>
            </a:pPr>
            <a:r>
              <a:rPr lang="en" sz="1200">
                <a:solidFill>
                  <a:srgbClr val="FFFF00"/>
                </a:solidFill>
              </a:rPr>
              <a:t>3. </a:t>
            </a:r>
            <a:r>
              <a:rPr lang="en" sz="1200">
                <a:solidFill>
                  <a:srgbClr val="FFFF00"/>
                </a:solidFill>
              </a:rPr>
              <a:t>Execution (TA0104)</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a:t>
            </a:r>
            <a:r>
              <a:rPr b="0" lang="en" sz="1000">
                <a:solidFill>
                  <a:srgbClr val="FFFF00"/>
                </a:solidFill>
              </a:rPr>
              <a:t>: </a:t>
            </a:r>
            <a:r>
              <a:rPr b="0" lang="en" sz="1000">
                <a:solidFill>
                  <a:srgbClr val="FFFF00"/>
                </a:solidFill>
              </a:rPr>
              <a:t>Unauthorized control via protocol-native commands</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a:t>
            </a:r>
            <a:r>
              <a:rPr b="0" lang="en" sz="1000">
                <a:solidFill>
                  <a:srgbClr val="FFFF00"/>
                </a:solidFill>
              </a:rPr>
              <a:t>: </a:t>
            </a:r>
            <a:r>
              <a:rPr b="0" lang="en" sz="1000">
                <a:solidFill>
                  <a:srgbClr val="FFFF00"/>
                </a:solidFill>
              </a:rPr>
              <a:t>Command sequences violating operational baseline</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a:t>
            </a:r>
            <a:r>
              <a:rPr b="0" lang="en" sz="1000">
                <a:solidFill>
                  <a:srgbClr val="FFFF00"/>
                </a:solidFill>
              </a:rPr>
              <a:t>: </a:t>
            </a:r>
            <a:r>
              <a:rPr b="0" lang="en" sz="1000">
                <a:solidFill>
                  <a:srgbClr val="FFFF00"/>
                </a:solidFill>
              </a:rPr>
              <a:t>Send WRITE_MULTIPLE_REGISTERS to override valve positions or d</a:t>
            </a:r>
            <a:r>
              <a:rPr b="0" lang="en" sz="1000">
                <a:solidFill>
                  <a:srgbClr val="FFFF00"/>
                </a:solidFill>
              </a:rPr>
              <a:t>isable pressure alarms</a:t>
            </a:r>
            <a:endParaRPr b="0" sz="1000">
              <a:solidFill>
                <a:srgbClr val="FFFF00"/>
              </a:solidFill>
            </a:endParaRPr>
          </a:p>
          <a:p>
            <a:pPr indent="0" lvl="0" marL="0" rtl="0" algn="l">
              <a:lnSpc>
                <a:spcPct val="178593"/>
              </a:lnSpc>
              <a:spcBef>
                <a:spcPts val="1400"/>
              </a:spcBef>
              <a:spcAft>
                <a:spcPts val="0"/>
              </a:spcAft>
              <a:buNone/>
            </a:pPr>
            <a:r>
              <a:rPr lang="en" sz="1200">
                <a:solidFill>
                  <a:srgbClr val="FFFF00"/>
                </a:solidFill>
              </a:rPr>
              <a:t>4.</a:t>
            </a:r>
            <a:r>
              <a:rPr lang="en" sz="1200">
                <a:solidFill>
                  <a:srgbClr val="FFFF00"/>
                </a:solidFill>
              </a:rPr>
              <a:t> Impact (TA0105)</a:t>
            </a:r>
            <a:endParaRPr sz="1200">
              <a:solidFill>
                <a:srgbClr val="FFFF00"/>
              </a:solidFill>
            </a:endParaRPr>
          </a:p>
          <a:p>
            <a:pPr indent="-292100" lvl="0" marL="457200" rtl="0" algn="l">
              <a:lnSpc>
                <a:spcPct val="115000"/>
              </a:lnSpc>
              <a:spcBef>
                <a:spcPts val="1000"/>
              </a:spcBef>
              <a:spcAft>
                <a:spcPts val="0"/>
              </a:spcAft>
              <a:buClr>
                <a:srgbClr val="FFFF00"/>
              </a:buClr>
              <a:buSzPts val="1000"/>
              <a:buFont typeface="Roboto"/>
              <a:buChar char="❏"/>
            </a:pPr>
            <a:r>
              <a:rPr lang="en" sz="1000">
                <a:solidFill>
                  <a:srgbClr val="FFFF00"/>
                </a:solidFill>
              </a:rPr>
              <a:t>What: </a:t>
            </a:r>
            <a:r>
              <a:rPr b="0" lang="en" sz="1000">
                <a:solidFill>
                  <a:srgbClr val="FFFF00"/>
                </a:solidFill>
              </a:rPr>
              <a:t>Physical process manipulation</a:t>
            </a:r>
            <a:endParaRPr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How to detect: </a:t>
            </a:r>
            <a:r>
              <a:rPr b="0" lang="en" sz="1000">
                <a:solidFill>
                  <a:srgbClr val="FFFF00"/>
                </a:solidFill>
              </a:rPr>
              <a:t>Process anomalies contradicting sensor telemetry</a:t>
            </a:r>
            <a:endParaRPr b="0" sz="1000">
              <a:solidFill>
                <a:srgbClr val="FFFF00"/>
              </a:solidFill>
            </a:endParaRPr>
          </a:p>
          <a:p>
            <a:pPr indent="-292100" lvl="0" marL="457200" rtl="0" algn="l">
              <a:lnSpc>
                <a:spcPct val="115000"/>
              </a:lnSpc>
              <a:spcBef>
                <a:spcPts val="0"/>
              </a:spcBef>
              <a:spcAft>
                <a:spcPts val="0"/>
              </a:spcAft>
              <a:buClr>
                <a:srgbClr val="FFFF00"/>
              </a:buClr>
              <a:buSzPts val="1000"/>
              <a:buFont typeface="Roboto"/>
              <a:buChar char="❏"/>
            </a:pPr>
            <a:r>
              <a:rPr lang="en" sz="1000">
                <a:solidFill>
                  <a:srgbClr val="FFFF00"/>
                </a:solidFill>
              </a:rPr>
              <a:t>Real-World Example: </a:t>
            </a:r>
            <a:r>
              <a:rPr b="0" lang="en" sz="1000">
                <a:solidFill>
                  <a:srgbClr val="FFFF00"/>
                </a:solidFill>
              </a:rPr>
              <a:t>Override level sensors to overflow chemical tank</a:t>
            </a:r>
            <a:endParaRPr b="0" sz="1000">
              <a:solidFill>
                <a:srgbClr val="FFFF00"/>
              </a:solidFill>
            </a:endParaRPr>
          </a:p>
        </p:txBody>
      </p:sp>
      <p:sp>
        <p:nvSpPr>
          <p:cNvPr id="187" name="Google Shape;187;p29"/>
          <p:cNvSpPr txBox="1"/>
          <p:nvPr>
            <p:ph idx="4294967295" type="title"/>
          </p:nvPr>
        </p:nvSpPr>
        <p:spPr>
          <a:xfrm>
            <a:off x="303300" y="233750"/>
            <a:ext cx="51843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MITRE ATT&amp;CK: ICS Techniques</a:t>
            </a:r>
            <a:endParaRPr sz="2000">
              <a:solidFill>
                <a:srgbClr val="FFFF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1" name="Shape 191"/>
        <p:cNvGrpSpPr/>
        <p:nvPr/>
      </p:nvGrpSpPr>
      <p:grpSpPr>
        <a:xfrm>
          <a:off x="0" y="0"/>
          <a:ext cx="0" cy="0"/>
          <a:chOff x="0" y="0"/>
          <a:chExt cx="0" cy="0"/>
        </a:xfrm>
      </p:grpSpPr>
      <p:sp>
        <p:nvSpPr>
          <p:cNvPr id="192" name="Google Shape;192;p30"/>
          <p:cNvSpPr txBox="1"/>
          <p:nvPr>
            <p:ph idx="4294967295" type="title"/>
          </p:nvPr>
        </p:nvSpPr>
        <p:spPr>
          <a:xfrm>
            <a:off x="287900" y="464750"/>
            <a:ext cx="53064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FFFF00"/>
                </a:solidFill>
              </a:rPr>
              <a:t>Diving into Jupyter</a:t>
            </a:r>
            <a:endParaRPr sz="2000">
              <a:solidFill>
                <a:srgbClr val="FFFF00"/>
              </a:solidFill>
            </a:endParaRPr>
          </a:p>
        </p:txBody>
      </p:sp>
      <p:sp>
        <p:nvSpPr>
          <p:cNvPr id="193" name="Google Shape;193;p30"/>
          <p:cNvSpPr txBox="1"/>
          <p:nvPr>
            <p:ph idx="4294967295" type="title"/>
          </p:nvPr>
        </p:nvSpPr>
        <p:spPr>
          <a:xfrm>
            <a:off x="2504100" y="2254350"/>
            <a:ext cx="41358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00"/>
                </a:solidFill>
              </a:rPr>
              <a:t>Enough slides, show me the actual stuff!!!</a:t>
            </a:r>
            <a:endParaRPr sz="1500">
              <a:solidFill>
                <a:srgbClr val="FFFF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7" name="Shape 197"/>
        <p:cNvGrpSpPr/>
        <p:nvPr/>
      </p:nvGrpSpPr>
      <p:grpSpPr>
        <a:xfrm>
          <a:off x="0" y="0"/>
          <a:ext cx="0" cy="0"/>
          <a:chOff x="0" y="0"/>
          <a:chExt cx="0" cy="0"/>
        </a:xfrm>
      </p:grpSpPr>
      <p:sp>
        <p:nvSpPr>
          <p:cNvPr id="198" name="Google Shape;198;p31"/>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Takeaways</a:t>
            </a:r>
            <a:endParaRPr sz="2000">
              <a:solidFill>
                <a:srgbClr val="FFFF00"/>
              </a:solidFill>
            </a:endParaRPr>
          </a:p>
        </p:txBody>
      </p:sp>
      <p:sp>
        <p:nvSpPr>
          <p:cNvPr id="199" name="Google Shape;199;p31"/>
          <p:cNvSpPr txBox="1"/>
          <p:nvPr/>
        </p:nvSpPr>
        <p:spPr>
          <a:xfrm>
            <a:off x="573825" y="1133550"/>
            <a:ext cx="4736100" cy="2529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Overview of Volt Typhoon Campaign</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How OT differs from mainstream IT</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Fundamentals of popular OT protocols</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Map OT Detections to MITRE ATT&amp;CK</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Jupyter based Detection Engineering</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Enhancing Detections with ML</a:t>
            </a:r>
            <a:endParaRPr sz="1200">
              <a:solidFill>
                <a:srgbClr val="FFFF00"/>
              </a:solidFill>
              <a:latin typeface="Raleway"/>
              <a:ea typeface="Raleway"/>
              <a:cs typeface="Raleway"/>
              <a:sym typeface="Raleway"/>
            </a:endParaRPr>
          </a:p>
        </p:txBody>
      </p:sp>
      <p:pic>
        <p:nvPicPr>
          <p:cNvPr id="200" name="Google Shape;200;p31"/>
          <p:cNvPicPr preferRelativeResize="0"/>
          <p:nvPr/>
        </p:nvPicPr>
        <p:blipFill>
          <a:blip r:embed="rId3">
            <a:alphaModFix/>
          </a:blip>
          <a:stretch>
            <a:fillRect/>
          </a:stretch>
        </p:blipFill>
        <p:spPr>
          <a:xfrm>
            <a:off x="6256625" y="1343300"/>
            <a:ext cx="2340950" cy="2109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331525"/>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FFF00"/>
                </a:solidFill>
              </a:rPr>
              <a:t>Agenda</a:t>
            </a:r>
            <a:endParaRPr sz="1800">
              <a:solidFill>
                <a:srgbClr val="FFFF00"/>
              </a:solidFill>
            </a:endParaRPr>
          </a:p>
        </p:txBody>
      </p:sp>
      <p:sp>
        <p:nvSpPr>
          <p:cNvPr id="79" name="Google Shape;79;p14"/>
          <p:cNvSpPr txBox="1"/>
          <p:nvPr>
            <p:ph idx="4294967295" type="title"/>
          </p:nvPr>
        </p:nvSpPr>
        <p:spPr>
          <a:xfrm>
            <a:off x="535775" y="1231500"/>
            <a:ext cx="4789800" cy="24276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w</a:t>
            </a:r>
            <a:r>
              <a:rPr b="0" lang="en" sz="1500">
                <a:solidFill>
                  <a:srgbClr val="FFFF00"/>
                </a:solidFill>
                <a:latin typeface="Lato"/>
                <a:ea typeface="Lato"/>
                <a:cs typeface="Lato"/>
                <a:sym typeface="Lato"/>
              </a:rPr>
              <a:t>hoami</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Overview of Volt Typhoon Campaign</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Understanding OT/ICS Environment </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Deep Dive into OT Protocols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MITRE ATT&amp;CK: ICS Techniques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Diving into Jupyter</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Takeaways</a:t>
            </a:r>
            <a:endParaRPr b="0" sz="1500">
              <a:solidFill>
                <a:srgbClr val="FFFF00"/>
              </a:solidFill>
              <a:latin typeface="Lato"/>
              <a:ea typeface="Lato"/>
              <a:cs typeface="Lato"/>
              <a:sym typeface="Lato"/>
            </a:endParaRPr>
          </a:p>
          <a:p>
            <a:pPr indent="-323850" lvl="0" marL="457200" rtl="0" algn="l">
              <a:lnSpc>
                <a:spcPct val="115000"/>
              </a:lnSpc>
              <a:spcBef>
                <a:spcPts val="0"/>
              </a:spcBef>
              <a:spcAft>
                <a:spcPts val="0"/>
              </a:spcAft>
              <a:buClr>
                <a:srgbClr val="FFFF00"/>
              </a:buClr>
              <a:buSzPts val="1500"/>
              <a:buFont typeface="Lato"/>
              <a:buChar char="❏"/>
            </a:pPr>
            <a:r>
              <a:rPr b="0" lang="en" sz="1500">
                <a:solidFill>
                  <a:srgbClr val="FFFF00"/>
                </a:solidFill>
                <a:latin typeface="Lato"/>
                <a:ea typeface="Lato"/>
                <a:cs typeface="Lato"/>
                <a:sym typeface="Lato"/>
              </a:rPr>
              <a:t>References</a:t>
            </a:r>
            <a:endParaRPr b="0" sz="1500">
              <a:solidFill>
                <a:srgbClr val="FFFF00"/>
              </a:solidFill>
              <a:latin typeface="Lato"/>
              <a:ea typeface="Lato"/>
              <a:cs typeface="Lato"/>
              <a:sym typeface="Lato"/>
            </a:endParaRPr>
          </a:p>
          <a:p>
            <a:pPr indent="0" lvl="0" marL="0" rtl="0" algn="l">
              <a:lnSpc>
                <a:spcPct val="115000"/>
              </a:lnSpc>
              <a:spcBef>
                <a:spcPts val="1600"/>
              </a:spcBef>
              <a:spcAft>
                <a:spcPts val="1600"/>
              </a:spcAft>
              <a:buNone/>
            </a:pPr>
            <a:r>
              <a:t/>
            </a:r>
            <a:endParaRPr b="0" sz="1800">
              <a:solidFill>
                <a:schemeClr val="lt1"/>
              </a:solidFill>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5967700" y="1457450"/>
            <a:ext cx="2250375" cy="2107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2"/>
          <p:cNvPicPr preferRelativeResize="0"/>
          <p:nvPr/>
        </p:nvPicPr>
        <p:blipFill rotWithShape="1">
          <a:blip r:embed="rId3">
            <a:alphaModFix/>
          </a:blip>
          <a:srcRect b="0" l="39" r="49" t="0"/>
          <a:stretch/>
        </p:blipFill>
        <p:spPr>
          <a:xfrm>
            <a:off x="0" y="0"/>
            <a:ext cx="9144003" cy="5143500"/>
          </a:xfrm>
          <a:prstGeom prst="rect">
            <a:avLst/>
          </a:prstGeom>
          <a:noFill/>
          <a:ln>
            <a:noFill/>
          </a:ln>
        </p:spPr>
      </p:pic>
      <p:sp>
        <p:nvSpPr>
          <p:cNvPr id="206" name="Google Shape;206;p32"/>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Questions?</a:t>
            </a:r>
            <a:endParaRPr>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0" name="Shape 210"/>
        <p:cNvGrpSpPr/>
        <p:nvPr/>
      </p:nvGrpSpPr>
      <p:grpSpPr>
        <a:xfrm>
          <a:off x="0" y="0"/>
          <a:ext cx="0" cy="0"/>
          <a:chOff x="0" y="0"/>
          <a:chExt cx="0" cy="0"/>
        </a:xfrm>
      </p:grpSpPr>
      <p:sp>
        <p:nvSpPr>
          <p:cNvPr id="211" name="Google Shape;211;p33"/>
          <p:cNvSpPr txBox="1"/>
          <p:nvPr>
            <p:ph type="title"/>
          </p:nvPr>
        </p:nvSpPr>
        <p:spPr>
          <a:xfrm>
            <a:off x="311700" y="221950"/>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References</a:t>
            </a:r>
            <a:endParaRPr sz="2000">
              <a:solidFill>
                <a:srgbClr val="FFFF00"/>
              </a:solidFill>
            </a:endParaRPr>
          </a:p>
        </p:txBody>
      </p:sp>
      <p:sp>
        <p:nvSpPr>
          <p:cNvPr id="212" name="Google Shape;212;p33"/>
          <p:cNvSpPr txBox="1"/>
          <p:nvPr/>
        </p:nvSpPr>
        <p:spPr>
          <a:xfrm>
            <a:off x="658950" y="997650"/>
            <a:ext cx="7826100" cy="31482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https://www.obriain.com/training/BandD3/odp/Topic_6-SCADA-Notes.pdf</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https://www.nerc.com/pa/Stand/Reliability%20Standards/CIP-002-1.pdf</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https://attack.mitre.org/groups/G1017</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https://www.cisa.gov/news-events/cybersecurity-advisories/aa24-038a</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https://www.scadalink.com/support/knowledge-base/an-introduction-to-scada</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https://www.vtscada.com/help/Content/D_Tags/Dev_DNPObjTypes.htm</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https://www.picussecurity.com/resource/blog/volt-typhoon-the-chinese-apt-group-abuse-lolbins-for-cyber-espionage</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https://twitter.com/BushidoToken/status/1757738132143779999</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https://www.theguardian.com/technology/2024/feb/13/volt-typhoon-what-is-it-how-does-it-work-chinese-cyber-operation-china-hackers-explainer</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0" marL="4572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https://www.microsoft.com/en-us/security/blog/2023/05/24/volt-typhoon-targets-us-critical-infrastructure-with-living-off-the-land-techniques/</a:t>
            </a:r>
            <a:endParaRPr sz="1000">
              <a:solidFill>
                <a:srgbClr val="FFFF00"/>
              </a:solidFill>
              <a:latin typeface="Raleway"/>
              <a:ea typeface="Raleway"/>
              <a:cs typeface="Raleway"/>
              <a:sym typeface="Raleway"/>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6" name="Shape 216"/>
        <p:cNvGrpSpPr/>
        <p:nvPr/>
      </p:nvGrpSpPr>
      <p:grpSpPr>
        <a:xfrm>
          <a:off x="0" y="0"/>
          <a:ext cx="0" cy="0"/>
          <a:chOff x="0" y="0"/>
          <a:chExt cx="0" cy="0"/>
        </a:xfrm>
      </p:grpSpPr>
      <p:sp>
        <p:nvSpPr>
          <p:cNvPr id="217" name="Google Shape;217;p34"/>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00"/>
                </a:solidFill>
              </a:rPr>
              <a:t>Thank You</a:t>
            </a:r>
            <a:endParaRPr>
              <a:solidFill>
                <a:srgbClr val="FFF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4" name="Shape 84"/>
        <p:cNvGrpSpPr/>
        <p:nvPr/>
      </p:nvGrpSpPr>
      <p:grpSpPr>
        <a:xfrm>
          <a:off x="0" y="0"/>
          <a:ext cx="0" cy="0"/>
          <a:chOff x="0" y="0"/>
          <a:chExt cx="0" cy="0"/>
        </a:xfrm>
      </p:grpSpPr>
      <p:sp>
        <p:nvSpPr>
          <p:cNvPr id="85" name="Google Shape;85;p15"/>
          <p:cNvSpPr txBox="1"/>
          <p:nvPr/>
        </p:nvSpPr>
        <p:spPr>
          <a:xfrm>
            <a:off x="463750" y="342149"/>
            <a:ext cx="3432900" cy="57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whoami /priv</a:t>
            </a:r>
            <a:endParaRPr b="1" sz="2000">
              <a:solidFill>
                <a:srgbClr val="FFFF00"/>
              </a:solidFill>
              <a:latin typeface="Raleway"/>
              <a:ea typeface="Raleway"/>
              <a:cs typeface="Raleway"/>
              <a:sym typeface="Raleway"/>
            </a:endParaRPr>
          </a:p>
        </p:txBody>
      </p:sp>
      <p:sp>
        <p:nvSpPr>
          <p:cNvPr id="86" name="Google Shape;86;p15"/>
          <p:cNvSpPr txBox="1"/>
          <p:nvPr>
            <p:ph idx="4294967295" type="body"/>
          </p:nvPr>
        </p:nvSpPr>
        <p:spPr>
          <a:xfrm>
            <a:off x="2855550" y="1377475"/>
            <a:ext cx="3432900" cy="21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00"/>
                </a:solidFill>
                <a:latin typeface="Raleway"/>
                <a:ea typeface="Raleway"/>
                <a:cs typeface="Raleway"/>
                <a:sym typeface="Raleway"/>
              </a:rPr>
              <a:t>Kai Iyer</a:t>
            </a:r>
            <a:endParaRPr sz="2000">
              <a:solidFill>
                <a:srgbClr val="FFFF00"/>
              </a:solidFill>
              <a:latin typeface="Raleway"/>
              <a:ea typeface="Raleway"/>
              <a:cs typeface="Raleway"/>
              <a:sym typeface="Raleway"/>
            </a:endParaRPr>
          </a:p>
          <a:p>
            <a:pPr indent="-304800" lvl="0" marL="457200" rtl="0" algn="l">
              <a:spcBef>
                <a:spcPts val="16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Security Engineer, Amazon</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Dev, Blog, Opensource, Privacy</a:t>
            </a:r>
            <a:endParaRPr sz="1200">
              <a:solidFill>
                <a:srgbClr val="FFFF00"/>
              </a:solidFill>
              <a:latin typeface="Raleway"/>
              <a:ea typeface="Raleway"/>
              <a:cs typeface="Raleway"/>
              <a:sym typeface="Raleway"/>
            </a:endParaRPr>
          </a:p>
          <a:p>
            <a:pPr indent="-304800" lvl="0" marL="457200" rtl="0" algn="l">
              <a:spcBef>
                <a:spcPts val="10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Marathon, </a:t>
            </a:r>
            <a:r>
              <a:rPr lang="en" sz="1200">
                <a:solidFill>
                  <a:srgbClr val="FFFF00"/>
                </a:solidFill>
                <a:latin typeface="Raleway"/>
                <a:ea typeface="Raleway"/>
                <a:cs typeface="Raleway"/>
                <a:sym typeface="Raleway"/>
              </a:rPr>
              <a:t>Anime &amp; Manga</a:t>
            </a:r>
            <a:endParaRPr sz="1200">
              <a:solidFill>
                <a:srgbClr val="FFFF00"/>
              </a:solidFill>
              <a:latin typeface="Raleway"/>
              <a:ea typeface="Raleway"/>
              <a:cs typeface="Raleway"/>
              <a:sym typeface="Raleway"/>
            </a:endParaRPr>
          </a:p>
          <a:p>
            <a:pPr indent="0" lvl="0" marL="457200" rtl="0" algn="l">
              <a:spcBef>
                <a:spcPts val="1000"/>
              </a:spcBef>
              <a:spcAft>
                <a:spcPts val="0"/>
              </a:spcAft>
              <a:buNone/>
            </a:pPr>
            <a:r>
              <a:t/>
            </a:r>
            <a:endParaRPr sz="1200">
              <a:solidFill>
                <a:srgbClr val="FFFF00"/>
              </a:solidFill>
              <a:latin typeface="Raleway"/>
              <a:ea typeface="Raleway"/>
              <a:cs typeface="Raleway"/>
              <a:sym typeface="Raleway"/>
            </a:endParaRPr>
          </a:p>
          <a:p>
            <a:pPr indent="457200" lvl="0" marL="1371600" rtl="0" algn="l">
              <a:spcBef>
                <a:spcPts val="1000"/>
              </a:spcBef>
              <a:spcAft>
                <a:spcPts val="1000"/>
              </a:spcAft>
              <a:buNone/>
            </a:pPr>
            <a:r>
              <a:rPr lang="en" sz="1200">
                <a:solidFill>
                  <a:srgbClr val="FFFF00"/>
                </a:solidFill>
                <a:latin typeface="Raleway"/>
                <a:ea typeface="Raleway"/>
                <a:cs typeface="Raleway"/>
                <a:sym typeface="Raleway"/>
              </a:rPr>
              <a:t>f</a:t>
            </a:r>
            <a:r>
              <a:rPr lang="en" sz="1200">
                <a:solidFill>
                  <a:srgbClr val="FFFF00"/>
                </a:solidFill>
                <a:latin typeface="Raleway"/>
                <a:ea typeface="Raleway"/>
                <a:cs typeface="Raleway"/>
                <a:sym typeface="Raleway"/>
              </a:rPr>
              <a:t>ind me @kaiiyer</a:t>
            </a:r>
            <a:endParaRPr sz="1200">
              <a:solidFill>
                <a:srgbClr val="FFFF00"/>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0" name="Shape 90"/>
        <p:cNvGrpSpPr/>
        <p:nvPr/>
      </p:nvGrpSpPr>
      <p:grpSpPr>
        <a:xfrm>
          <a:off x="0" y="0"/>
          <a:ext cx="0" cy="0"/>
          <a:chOff x="0" y="0"/>
          <a:chExt cx="0" cy="0"/>
        </a:xfrm>
      </p:grpSpPr>
      <p:sp>
        <p:nvSpPr>
          <p:cNvPr id="91" name="Google Shape;91;p16"/>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Disclaimer</a:t>
            </a:r>
            <a:endParaRPr sz="2000">
              <a:solidFill>
                <a:srgbClr val="FFFF00"/>
              </a:solidFill>
            </a:endParaRPr>
          </a:p>
        </p:txBody>
      </p:sp>
      <p:sp>
        <p:nvSpPr>
          <p:cNvPr id="92" name="Google Shape;92;p16"/>
          <p:cNvSpPr txBox="1"/>
          <p:nvPr/>
        </p:nvSpPr>
        <p:spPr>
          <a:xfrm>
            <a:off x="682200" y="1139400"/>
            <a:ext cx="7689300" cy="29700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The views, opinions, and content presented in this presentation are solely my own and do not reflect the views, policies, or positions of my employer or any affiliated organizations. This presentation is based on my personal research, experiences, and perspectives and should not be interpreted as an official statement from my employer.  </a:t>
            </a:r>
            <a:endParaRPr sz="1200">
              <a:solidFill>
                <a:srgbClr val="FFFF00"/>
              </a:solidFill>
              <a:latin typeface="Raleway"/>
              <a:ea typeface="Raleway"/>
              <a:cs typeface="Raleway"/>
              <a:sym typeface="Raleway"/>
            </a:endParaRPr>
          </a:p>
          <a:p>
            <a:pPr indent="0" lvl="0" marL="457200" rtl="0" algn="l">
              <a:spcBef>
                <a:spcPts val="800"/>
              </a:spcBef>
              <a:spcAft>
                <a:spcPts val="0"/>
              </a:spcAft>
              <a:buNone/>
            </a:pPr>
            <a:r>
              <a:t/>
            </a:r>
            <a:endParaRPr sz="1200">
              <a:solidFill>
                <a:srgbClr val="FFFF00"/>
              </a:solidFill>
              <a:latin typeface="Raleway"/>
              <a:ea typeface="Raleway"/>
              <a:cs typeface="Raleway"/>
              <a:sym typeface="Raleway"/>
            </a:endParaRPr>
          </a:p>
          <a:p>
            <a:pPr indent="-304800" lvl="0" marL="457200" rtl="0" algn="l">
              <a:spcBef>
                <a:spcPts val="80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For informational purposes only—use your own discretion when applying any insights shared.</a:t>
            </a:r>
            <a:endParaRPr sz="1200">
              <a:solidFill>
                <a:srgbClr val="FFFF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6" name="Shape 96"/>
        <p:cNvGrpSpPr/>
        <p:nvPr/>
      </p:nvGrpSpPr>
      <p:grpSpPr>
        <a:xfrm>
          <a:off x="0" y="0"/>
          <a:ext cx="0" cy="0"/>
          <a:chOff x="0" y="0"/>
          <a:chExt cx="0" cy="0"/>
        </a:xfrm>
      </p:grpSpPr>
      <p:sp>
        <p:nvSpPr>
          <p:cNvPr id="97" name="Google Shape;97;p17"/>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Overview of Volt Typhoon Campaign</a:t>
            </a:r>
            <a:endParaRPr sz="2000">
              <a:solidFill>
                <a:srgbClr val="FFFF00"/>
              </a:solidFill>
            </a:endParaRPr>
          </a:p>
        </p:txBody>
      </p:sp>
      <p:sp>
        <p:nvSpPr>
          <p:cNvPr id="98" name="Google Shape;98;p17"/>
          <p:cNvSpPr txBox="1"/>
          <p:nvPr/>
        </p:nvSpPr>
        <p:spPr>
          <a:xfrm>
            <a:off x="727350" y="1016100"/>
            <a:ext cx="7689300" cy="3111300"/>
          </a:xfrm>
          <a:prstGeom prst="rect">
            <a:avLst/>
          </a:prstGeom>
          <a:noFill/>
          <a:ln>
            <a:noFill/>
          </a:ln>
        </p:spPr>
        <p:txBody>
          <a:bodyPr anchorCtr="0" anchor="ctr" bIns="91425" lIns="91425" spcFirstLastPara="1" rIns="91425" wrap="square" tIns="91425">
            <a:noAutofit/>
          </a:bodyPr>
          <a:lstStyle/>
          <a:p>
            <a:pPr indent="-304800" lvl="0" marL="457200" rtl="0" algn="l">
              <a:lnSpc>
                <a:spcPct val="115000"/>
              </a:lnSpc>
              <a:spcBef>
                <a:spcPts val="0"/>
              </a:spcBef>
              <a:spcAft>
                <a:spcPts val="0"/>
              </a:spcAft>
              <a:buClr>
                <a:srgbClr val="FFFF00"/>
              </a:buClr>
              <a:buSzPts val="1200"/>
              <a:buFont typeface="Raleway"/>
              <a:buChar char="❏"/>
            </a:pPr>
            <a:r>
              <a:rPr lang="en" sz="1000">
                <a:solidFill>
                  <a:srgbClr val="FFFF00"/>
                </a:solidFill>
              </a:rPr>
              <a:t>Volt Typhoon is a Chinese state-sponsored actor that has been active since at least 2021 primarily targeting critical infrastructure organizations</a:t>
            </a:r>
            <a:endParaRPr sz="1000">
              <a:solidFill>
                <a:srgbClr val="FFFF00"/>
              </a:solidFill>
            </a:endParaRPr>
          </a:p>
          <a:p>
            <a:pPr indent="-304800" lvl="0" marL="457200" rtl="0" algn="l">
              <a:lnSpc>
                <a:spcPct val="115000"/>
              </a:lnSpc>
              <a:spcBef>
                <a:spcPts val="1600"/>
              </a:spcBef>
              <a:spcAft>
                <a:spcPts val="0"/>
              </a:spcAft>
              <a:buClr>
                <a:srgbClr val="FFFF00"/>
              </a:buClr>
              <a:buSzPts val="1200"/>
              <a:buFont typeface="Raleway"/>
              <a:buChar char="❏"/>
            </a:pPr>
            <a:r>
              <a:rPr lang="en" sz="1000">
                <a:solidFill>
                  <a:srgbClr val="FFFF00"/>
                </a:solidFill>
              </a:rPr>
              <a:t>Western Intelligence says it was part of a larger effort to infiltrate western critical infrastructure, including naval ports, internet service providers, communications services and utilities</a:t>
            </a:r>
            <a:endParaRPr sz="1000">
              <a:solidFill>
                <a:srgbClr val="FFFF00"/>
              </a:solidFill>
            </a:endParaRPr>
          </a:p>
          <a:p>
            <a:pPr indent="-292100" lvl="0" marL="457200" rtl="0" algn="l">
              <a:lnSpc>
                <a:spcPct val="115000"/>
              </a:lnSpc>
              <a:spcBef>
                <a:spcPts val="1600"/>
              </a:spcBef>
              <a:spcAft>
                <a:spcPts val="0"/>
              </a:spcAft>
              <a:buClr>
                <a:srgbClr val="FFFF00"/>
              </a:buClr>
              <a:buSzPts val="1000"/>
              <a:buChar char="❏"/>
            </a:pPr>
            <a:r>
              <a:rPr lang="en" sz="1000">
                <a:solidFill>
                  <a:srgbClr val="FFFF00"/>
                </a:solidFill>
              </a:rPr>
              <a:t>Volt Typhoon has emphasized stealth in operations using web shells, living-off-the-land (LOTL) binaries, hands on keyboard activities, and stolen credentials</a:t>
            </a:r>
            <a:endParaRPr sz="1000">
              <a:solidFill>
                <a:srgbClr val="FFFF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2" name="Shape 102"/>
        <p:cNvGrpSpPr/>
        <p:nvPr/>
      </p:nvGrpSpPr>
      <p:grpSpPr>
        <a:xfrm>
          <a:off x="0" y="0"/>
          <a:ext cx="0" cy="0"/>
          <a:chOff x="0" y="0"/>
          <a:chExt cx="0" cy="0"/>
        </a:xfrm>
      </p:grpSpPr>
      <p:sp>
        <p:nvSpPr>
          <p:cNvPr id="103" name="Google Shape;103;p18"/>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Introduction</a:t>
            </a:r>
            <a:endParaRPr sz="2000">
              <a:solidFill>
                <a:srgbClr val="FFFF00"/>
              </a:solidFill>
            </a:endParaRPr>
          </a:p>
        </p:txBody>
      </p:sp>
      <p:pic>
        <p:nvPicPr>
          <p:cNvPr id="104" name="Google Shape;104;p18"/>
          <p:cNvPicPr preferRelativeResize="0"/>
          <p:nvPr/>
        </p:nvPicPr>
        <p:blipFill rotWithShape="1">
          <a:blip r:embed="rId3">
            <a:alphaModFix/>
          </a:blip>
          <a:srcRect b="0" l="0" r="0" t="0"/>
          <a:stretch/>
        </p:blipFill>
        <p:spPr>
          <a:xfrm>
            <a:off x="459713" y="898325"/>
            <a:ext cx="8224577" cy="3346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8" name="Shape 108"/>
        <p:cNvGrpSpPr/>
        <p:nvPr/>
      </p:nvGrpSpPr>
      <p:grpSpPr>
        <a:xfrm>
          <a:off x="0" y="0"/>
          <a:ext cx="0" cy="0"/>
          <a:chOff x="0" y="0"/>
          <a:chExt cx="0" cy="0"/>
        </a:xfrm>
      </p:grpSpPr>
      <p:sp>
        <p:nvSpPr>
          <p:cNvPr id="109" name="Google Shape;109;p19"/>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Exploited Lolbas by Volt Typhoon</a:t>
            </a:r>
            <a:endParaRPr sz="2000">
              <a:solidFill>
                <a:srgbClr val="FFFF00"/>
              </a:solidFill>
            </a:endParaRPr>
          </a:p>
        </p:txBody>
      </p:sp>
      <p:graphicFrame>
        <p:nvGraphicFramePr>
          <p:cNvPr id="110" name="Google Shape;110;p19"/>
          <p:cNvGraphicFramePr/>
          <p:nvPr/>
        </p:nvGraphicFramePr>
        <p:xfrm>
          <a:off x="952500" y="1428750"/>
          <a:ext cx="3000000" cy="3000000"/>
        </p:xfrm>
        <a:graphic>
          <a:graphicData uri="http://schemas.openxmlformats.org/drawingml/2006/table">
            <a:tbl>
              <a:tblPr>
                <a:noFill/>
                <a:tableStyleId>{8F29ED00-590F-42F3-91E9-E01BEC3366CC}</a:tableStyleId>
              </a:tblPr>
              <a:tblGrid>
                <a:gridCol w="3619500"/>
                <a:gridCol w="3619500"/>
              </a:tblGrid>
              <a:tr h="381000">
                <a:tc>
                  <a:txBody>
                    <a:bodyPr/>
                    <a:lstStyle/>
                    <a:p>
                      <a:pPr indent="0" lvl="0" marL="0" rtl="0" algn="l">
                        <a:lnSpc>
                          <a:spcPct val="150000"/>
                        </a:lnSpc>
                        <a:spcBef>
                          <a:spcPts val="0"/>
                        </a:spcBef>
                        <a:spcAft>
                          <a:spcPts val="0"/>
                        </a:spcAft>
                        <a:buNone/>
                      </a:pPr>
                      <a:r>
                        <a:rPr lang="en" sz="1200">
                          <a:solidFill>
                            <a:srgbClr val="FFFF00"/>
                          </a:solidFill>
                          <a:latin typeface="Raleway"/>
                          <a:ea typeface="Raleway"/>
                          <a:cs typeface="Raleway"/>
                          <a:sym typeface="Raleway"/>
                        </a:rPr>
                        <a:t>powershell</a:t>
                      </a:r>
                      <a:endParaRPr sz="1200">
                        <a:solidFill>
                          <a:srgbClr val="FFFF00"/>
                        </a:solidFill>
                        <a:latin typeface="Raleway"/>
                        <a:ea typeface="Raleway"/>
                        <a:cs typeface="Raleway"/>
                        <a:sym typeface="Raleway"/>
                      </a:endParaRPr>
                    </a:p>
                  </a:txBody>
                  <a:tcPr marT="91425" marB="91425" marR="91425" marL="91425"/>
                </a:tc>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netsh</a:t>
                      </a:r>
                      <a:endParaRPr/>
                    </a:p>
                  </a:txBody>
                  <a:tcPr marT="91425" marB="91425" marR="91425" marL="91425"/>
                </a:tc>
              </a:tr>
              <a:tr h="381000">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dnscmd</a:t>
                      </a:r>
                      <a:endParaRPr/>
                    </a:p>
                  </a:txBody>
                  <a:tcPr marT="91425" marB="91425" marR="91425" marL="91425"/>
                </a:tc>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wevtutil</a:t>
                      </a:r>
                      <a:endParaRPr/>
                    </a:p>
                  </a:txBody>
                  <a:tcPr marT="91425" marB="91425" marR="91425" marL="91425"/>
                </a:tc>
              </a:tr>
              <a:tr h="381000">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certutil</a:t>
                      </a:r>
                      <a:endParaRPr/>
                    </a:p>
                  </a:txBody>
                  <a:tcPr marT="91425" marB="91425" marR="91425" marL="91425"/>
                </a:tc>
                <a:tc>
                  <a:txBody>
                    <a:bodyPr/>
                    <a:lstStyle/>
                    <a:p>
                      <a:pPr indent="0" lvl="0" marL="0" rtl="0" algn="l">
                        <a:lnSpc>
                          <a:spcPct val="150000"/>
                        </a:lnSpc>
                        <a:spcBef>
                          <a:spcPts val="0"/>
                        </a:spcBef>
                        <a:spcAft>
                          <a:spcPts val="0"/>
                        </a:spcAft>
                        <a:buNone/>
                      </a:pPr>
                      <a:r>
                        <a:rPr lang="en" sz="1200">
                          <a:solidFill>
                            <a:srgbClr val="FFFF00"/>
                          </a:solidFill>
                          <a:latin typeface="Raleway"/>
                          <a:ea typeface="Raleway"/>
                          <a:cs typeface="Raleway"/>
                          <a:sym typeface="Raleway"/>
                        </a:rPr>
                        <a:t>net user/group/use</a:t>
                      </a:r>
                      <a:endParaRPr/>
                    </a:p>
                  </a:txBody>
                  <a:tcPr marT="91425" marB="91425" marR="91425" marL="91425"/>
                </a:tc>
              </a:tr>
              <a:tr h="381000">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tasklist</a:t>
                      </a:r>
                      <a:endParaRPr/>
                    </a:p>
                  </a:txBody>
                  <a:tcPr marT="91425" marB="91425" marR="91425" marL="91425"/>
                </a:tc>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nltest</a:t>
                      </a:r>
                      <a:endParaRPr/>
                    </a:p>
                  </a:txBody>
                  <a:tcPr marT="91425" marB="91425" marR="91425" marL="91425"/>
                </a:tc>
              </a:tr>
              <a:tr h="381000">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xcopy</a:t>
                      </a:r>
                      <a:endParaRPr/>
                    </a:p>
                  </a:txBody>
                  <a:tcPr marT="91425" marB="91425" marR="91425" marL="91425"/>
                </a:tc>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wmic</a:t>
                      </a:r>
                      <a:endParaRPr/>
                    </a:p>
                  </a:txBody>
                  <a:tcPr marT="91425" marB="91425" marR="91425" marL="91425"/>
                </a:tc>
              </a:tr>
              <a:tr h="381000">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ntdsutil</a:t>
                      </a:r>
                      <a:endParaRPr/>
                    </a:p>
                  </a:txBody>
                  <a:tcPr marT="91425" marB="91425" marR="91425" marL="91425"/>
                </a:tc>
                <a:tc>
                  <a:txBody>
                    <a:bodyPr/>
                    <a:lstStyle/>
                    <a:p>
                      <a:pPr indent="0" lvl="0" marL="0" rtl="0" algn="l">
                        <a:lnSpc>
                          <a:spcPct val="150000"/>
                        </a:lnSpc>
                        <a:spcBef>
                          <a:spcPts val="0"/>
                        </a:spcBef>
                        <a:spcAft>
                          <a:spcPts val="0"/>
                        </a:spcAft>
                        <a:buClr>
                          <a:schemeClr val="dk2"/>
                        </a:buClr>
                        <a:buSzPts val="1100"/>
                        <a:buFont typeface="Arial"/>
                        <a:buNone/>
                      </a:pPr>
                      <a:r>
                        <a:rPr lang="en" sz="1200">
                          <a:solidFill>
                            <a:srgbClr val="FFFF00"/>
                          </a:solidFill>
                          <a:latin typeface="Raleway"/>
                          <a:ea typeface="Raleway"/>
                          <a:cs typeface="Raleway"/>
                          <a:sym typeface="Raleway"/>
                        </a:rPr>
                        <a:t>makecab</a:t>
                      </a:r>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4" name="Shape 114"/>
        <p:cNvGrpSpPr/>
        <p:nvPr/>
      </p:nvGrpSpPr>
      <p:grpSpPr>
        <a:xfrm>
          <a:off x="0" y="0"/>
          <a:ext cx="0" cy="0"/>
          <a:chOff x="0" y="0"/>
          <a:chExt cx="0" cy="0"/>
        </a:xfrm>
      </p:grpSpPr>
      <p:sp>
        <p:nvSpPr>
          <p:cNvPr id="115" name="Google Shape;115;p20"/>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IT to OT Pivot</a:t>
            </a:r>
            <a:endParaRPr sz="2000">
              <a:solidFill>
                <a:srgbClr val="FFFF00"/>
              </a:solidFill>
            </a:endParaRPr>
          </a:p>
        </p:txBody>
      </p:sp>
      <p:sp>
        <p:nvSpPr>
          <p:cNvPr id="116" name="Google Shape;116;p20"/>
          <p:cNvSpPr txBox="1"/>
          <p:nvPr/>
        </p:nvSpPr>
        <p:spPr>
          <a:xfrm>
            <a:off x="727350" y="1016100"/>
            <a:ext cx="7689300" cy="3111300"/>
          </a:xfrm>
          <a:prstGeom prst="rect">
            <a:avLst/>
          </a:prstGeom>
          <a:noFill/>
          <a:ln>
            <a:noFill/>
          </a:ln>
        </p:spPr>
        <p:txBody>
          <a:bodyPr anchorCtr="0" anchor="ctr" bIns="91425" lIns="91425" spcFirstLastPara="1" rIns="91425" wrap="square" tIns="91425">
            <a:noAutofit/>
          </a:bodyPr>
          <a:lstStyle/>
          <a:p>
            <a:pPr indent="-304800" lvl="0" marL="457200" rtl="0" algn="l">
              <a:lnSpc>
                <a:spcPct val="115000"/>
              </a:lnSpc>
              <a:spcBef>
                <a:spcPts val="1600"/>
              </a:spcBef>
              <a:spcAft>
                <a:spcPts val="0"/>
              </a:spcAft>
              <a:buClr>
                <a:srgbClr val="FFFF00"/>
              </a:buClr>
              <a:buSzPts val="1200"/>
              <a:buFont typeface="Raleway"/>
              <a:buChar char="❏"/>
            </a:pPr>
            <a:r>
              <a:rPr lang="en" sz="1000">
                <a:solidFill>
                  <a:srgbClr val="FFFF00"/>
                </a:solidFill>
              </a:rPr>
              <a:t>Exploited existing IT/OT interconnections</a:t>
            </a:r>
            <a:endParaRPr sz="1000">
              <a:solidFill>
                <a:srgbClr val="FFFF00"/>
              </a:solidFill>
            </a:endParaRPr>
          </a:p>
          <a:p>
            <a:pPr indent="-304800" lvl="0" marL="457200" rtl="0" algn="l">
              <a:lnSpc>
                <a:spcPct val="115000"/>
              </a:lnSpc>
              <a:spcBef>
                <a:spcPts val="1600"/>
              </a:spcBef>
              <a:spcAft>
                <a:spcPts val="0"/>
              </a:spcAft>
              <a:buClr>
                <a:srgbClr val="FFFF00"/>
              </a:buClr>
              <a:buSzPts val="1200"/>
              <a:buFont typeface="Raleway"/>
              <a:buChar char="❏"/>
            </a:pPr>
            <a:r>
              <a:rPr lang="en" sz="1000">
                <a:solidFill>
                  <a:srgbClr val="FFFF00"/>
                </a:solidFill>
              </a:rPr>
              <a:t>Used compromised credentials and VPN access</a:t>
            </a:r>
            <a:endParaRPr sz="1000">
              <a:solidFill>
                <a:srgbClr val="FFFF00"/>
              </a:solidFill>
            </a:endParaRPr>
          </a:p>
          <a:p>
            <a:pPr indent="-304800" lvl="0" marL="457200" rtl="0" algn="l">
              <a:lnSpc>
                <a:spcPct val="115000"/>
              </a:lnSpc>
              <a:spcBef>
                <a:spcPts val="1600"/>
              </a:spcBef>
              <a:spcAft>
                <a:spcPts val="0"/>
              </a:spcAft>
              <a:buClr>
                <a:srgbClr val="FFFF00"/>
              </a:buClr>
              <a:buSzPts val="1200"/>
              <a:buFont typeface="Raleway"/>
              <a:buChar char="❏"/>
            </a:pPr>
            <a:r>
              <a:rPr lang="en" sz="1000">
                <a:solidFill>
                  <a:srgbClr val="FFFF00"/>
                </a:solidFill>
              </a:rPr>
              <a:t>Targeted jump hosts/servers that bridged IT and OT networks</a:t>
            </a:r>
            <a:endParaRPr sz="1000">
              <a:solidFill>
                <a:srgbClr val="FFFF00"/>
              </a:solidFill>
            </a:endParaRPr>
          </a:p>
          <a:p>
            <a:pPr indent="-304800" lvl="0" marL="457200" rtl="0" algn="l">
              <a:lnSpc>
                <a:spcPct val="115000"/>
              </a:lnSpc>
              <a:spcBef>
                <a:spcPts val="1600"/>
              </a:spcBef>
              <a:spcAft>
                <a:spcPts val="0"/>
              </a:spcAft>
              <a:buClr>
                <a:srgbClr val="FFFF00"/>
              </a:buClr>
              <a:buSzPts val="1200"/>
              <a:buFont typeface="Raleway"/>
              <a:buChar char="❏"/>
            </a:pPr>
            <a:r>
              <a:rPr lang="en" sz="1000">
                <a:solidFill>
                  <a:srgbClr val="FFFF00"/>
                </a:solidFill>
              </a:rPr>
              <a:t>Exploited poorly segmented networks where IT and OT systems weren't properly isolated</a:t>
            </a:r>
            <a:endParaRPr sz="1000">
              <a:solidFill>
                <a:srgbClr val="FFFF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0" name="Shape 120"/>
        <p:cNvGrpSpPr/>
        <p:nvPr/>
      </p:nvGrpSpPr>
      <p:grpSpPr>
        <a:xfrm>
          <a:off x="0" y="0"/>
          <a:ext cx="0" cy="0"/>
          <a:chOff x="0" y="0"/>
          <a:chExt cx="0" cy="0"/>
        </a:xfrm>
      </p:grpSpPr>
      <p:sp>
        <p:nvSpPr>
          <p:cNvPr id="121" name="Google Shape;121;p21"/>
          <p:cNvSpPr txBox="1"/>
          <p:nvPr>
            <p:ph type="title"/>
          </p:nvPr>
        </p:nvSpPr>
        <p:spPr>
          <a:xfrm>
            <a:off x="303300" y="233750"/>
            <a:ext cx="8520600" cy="6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00"/>
                </a:solidFill>
              </a:rPr>
              <a:t>Introduction to OT</a:t>
            </a:r>
            <a:endParaRPr sz="2000">
              <a:solidFill>
                <a:srgbClr val="FFFF00"/>
              </a:solidFill>
            </a:endParaRPr>
          </a:p>
        </p:txBody>
      </p:sp>
      <p:sp>
        <p:nvSpPr>
          <p:cNvPr id="122" name="Google Shape;122;p21"/>
          <p:cNvSpPr txBox="1"/>
          <p:nvPr/>
        </p:nvSpPr>
        <p:spPr>
          <a:xfrm>
            <a:off x="727350" y="1016100"/>
            <a:ext cx="7689300" cy="3111300"/>
          </a:xfrm>
          <a:prstGeom prst="rect">
            <a:avLst/>
          </a:prstGeom>
          <a:noFill/>
          <a:ln>
            <a:noFill/>
          </a:ln>
        </p:spPr>
        <p:txBody>
          <a:bodyPr anchorCtr="0" anchor="ctr" bIns="91425" lIns="91425" spcFirstLastPara="1" rIns="91425" wrap="square" tIns="91425">
            <a:noAutofit/>
          </a:bodyPr>
          <a:lstStyle/>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What is OT?</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Technology that monitors and controls physical processes in industries like manufacturing, energy, transportation, and critical infrastructure</a:t>
            </a:r>
            <a:br>
              <a:rPr lang="en" sz="1000">
                <a:solidFill>
                  <a:srgbClr val="FFFF00"/>
                </a:solidFill>
                <a:latin typeface="Raleway"/>
                <a:ea typeface="Raleway"/>
                <a:cs typeface="Raleway"/>
                <a:sym typeface="Raleway"/>
              </a:rPr>
            </a:b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ICS is a</a:t>
            </a:r>
            <a:r>
              <a:rPr lang="en" sz="1000">
                <a:solidFill>
                  <a:srgbClr val="FFFF00"/>
                </a:solidFill>
                <a:latin typeface="Raleway"/>
                <a:ea typeface="Raleway"/>
                <a:cs typeface="Raleway"/>
                <a:sym typeface="Raleway"/>
              </a:rPr>
              <a:t> subset of OT that includes:</a:t>
            </a:r>
            <a:endParaRPr sz="10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SCADA (Supervisory Control and Data Acquisition) – Manages dispersed assets</a:t>
            </a:r>
            <a:endParaRPr sz="8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DCS (Distributed Control Systems) – Controls complex industrial processes</a:t>
            </a:r>
            <a:endParaRPr sz="800">
              <a:solidFill>
                <a:srgbClr val="FFFF00"/>
              </a:solidFill>
              <a:latin typeface="Raleway"/>
              <a:ea typeface="Raleway"/>
              <a:cs typeface="Raleway"/>
              <a:sym typeface="Raleway"/>
            </a:endParaRPr>
          </a:p>
          <a:p>
            <a:pPr indent="-279400" lvl="2" marL="1371600" rtl="0" algn="l">
              <a:spcBef>
                <a:spcPts val="0"/>
              </a:spcBef>
              <a:spcAft>
                <a:spcPts val="0"/>
              </a:spcAft>
              <a:buClr>
                <a:srgbClr val="FFFF00"/>
              </a:buClr>
              <a:buSzPts val="800"/>
              <a:buFont typeface="Raleway"/>
              <a:buChar char="❏"/>
            </a:pPr>
            <a:r>
              <a:rPr lang="en" sz="800">
                <a:solidFill>
                  <a:srgbClr val="FFFF00"/>
                </a:solidFill>
                <a:latin typeface="Raleway"/>
                <a:ea typeface="Raleway"/>
                <a:cs typeface="Raleway"/>
                <a:sym typeface="Raleway"/>
              </a:rPr>
              <a:t>PLCs (Programmable Logic Controllers) – Execute real-time automation tasks</a:t>
            </a:r>
            <a:br>
              <a:rPr lang="en" sz="1000">
                <a:solidFill>
                  <a:srgbClr val="FFFF00"/>
                </a:solidFill>
                <a:latin typeface="Raleway"/>
                <a:ea typeface="Raleway"/>
                <a:cs typeface="Raleway"/>
                <a:sym typeface="Raleway"/>
              </a:rPr>
            </a:br>
            <a:br>
              <a:rPr lang="en" sz="10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304800" lvl="0" marL="457200" rtl="0" algn="l">
              <a:spcBef>
                <a:spcPts val="0"/>
              </a:spcBef>
              <a:spcAft>
                <a:spcPts val="0"/>
              </a:spcAft>
              <a:buClr>
                <a:srgbClr val="FFFF00"/>
              </a:buClr>
              <a:buSzPts val="1200"/>
              <a:buFont typeface="Raleway"/>
              <a:buChar char="❏"/>
            </a:pPr>
            <a:r>
              <a:rPr lang="en" sz="1200">
                <a:solidFill>
                  <a:srgbClr val="FFFF00"/>
                </a:solidFill>
                <a:latin typeface="Raleway"/>
                <a:ea typeface="Raleway"/>
                <a:cs typeface="Raleway"/>
                <a:sym typeface="Raleway"/>
              </a:rPr>
              <a:t>Key Characteristics of OT/ICS:</a:t>
            </a:r>
            <a:br>
              <a:rPr lang="en" sz="1200">
                <a:solidFill>
                  <a:srgbClr val="FFFF00"/>
                </a:solidFill>
                <a:latin typeface="Raleway"/>
                <a:ea typeface="Raleway"/>
                <a:cs typeface="Raleway"/>
                <a:sym typeface="Raleway"/>
              </a:rPr>
            </a:br>
            <a:endParaRPr sz="12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Legacy systems (Windows XP, proprietary firmware, no patches)</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Deterministic operations (predictable traffic patterns)</a:t>
            </a:r>
            <a:endParaRPr sz="1000">
              <a:solidFill>
                <a:srgbClr val="FFFF00"/>
              </a:solidFill>
              <a:latin typeface="Raleway"/>
              <a:ea typeface="Raleway"/>
              <a:cs typeface="Raleway"/>
              <a:sym typeface="Raleway"/>
            </a:endParaRPr>
          </a:p>
          <a:p>
            <a:pPr indent="-292100" lvl="1" marL="914400" rtl="0" algn="l">
              <a:spcBef>
                <a:spcPts val="0"/>
              </a:spcBef>
              <a:spcAft>
                <a:spcPts val="0"/>
              </a:spcAft>
              <a:buClr>
                <a:srgbClr val="FFFF00"/>
              </a:buClr>
              <a:buSzPts val="1000"/>
              <a:buFont typeface="Raleway"/>
              <a:buChar char="❏"/>
            </a:pPr>
            <a:r>
              <a:rPr lang="en" sz="1000">
                <a:solidFill>
                  <a:srgbClr val="FFFF00"/>
                </a:solidFill>
                <a:latin typeface="Raleway"/>
                <a:ea typeface="Raleway"/>
                <a:cs typeface="Raleway"/>
                <a:sym typeface="Raleway"/>
              </a:rPr>
              <a:t>Air-gapped (historically) – Now increasingly connected to IT/cloud</a:t>
            </a:r>
            <a:endParaRPr sz="1000">
              <a:solidFill>
                <a:srgbClr val="FFFF00"/>
              </a:solidFill>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